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2"/>
  </p:notesMasterIdLst>
  <p:sldIdLst>
    <p:sldId id="259" r:id="rId5"/>
    <p:sldId id="261" r:id="rId6"/>
    <p:sldId id="288" r:id="rId7"/>
    <p:sldId id="257" r:id="rId8"/>
    <p:sldId id="280" r:id="rId9"/>
    <p:sldId id="281" r:id="rId10"/>
    <p:sldId id="263" r:id="rId11"/>
    <p:sldId id="262" r:id="rId12"/>
    <p:sldId id="266" r:id="rId13"/>
    <p:sldId id="265" r:id="rId14"/>
    <p:sldId id="283" r:id="rId15"/>
    <p:sldId id="260" r:id="rId16"/>
    <p:sldId id="287" r:id="rId17"/>
    <p:sldId id="284" r:id="rId18"/>
    <p:sldId id="286" r:id="rId19"/>
    <p:sldId id="258" r:id="rId20"/>
    <p:sldId id="289" r:id="rId21"/>
  </p:sldIdLst>
  <p:sldSz cx="18288000" cy="10287000"/>
  <p:notesSz cx="6858000" cy="9144000"/>
  <p:embeddedFontLst>
    <p:embeddedFont>
      <p:font typeface="Aptos" panose="020B0004020202020204" pitchFamily="34" charset="0"/>
      <p:regular r:id="rId23"/>
      <p:bold r:id="rId24"/>
      <p:italic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Lato Heavy" panose="020F0502020204030203" pitchFamily="34" charset="0"/>
      <p:regular r:id="rId31"/>
      <p:bold r:id="rId32"/>
    </p:embeddedFont>
    <p:embeddedFont>
      <p:font typeface="Verdana" panose="020B0604030504040204" pitchFamily="34" charset="0"/>
      <p:regular r:id="rId33"/>
      <p:bold r:id="rId34"/>
      <p:italic r:id="rId35"/>
      <p:boldItalic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EC12C0-3FB0-4376-94F9-9A7F67275874}" v="5" dt="2026-08-03T08:49:06.5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86418" autoAdjust="0"/>
  </p:normalViewPr>
  <p:slideViewPr>
    <p:cSldViewPr>
      <p:cViewPr varScale="1">
        <p:scale>
          <a:sx n="71" d="100"/>
          <a:sy n="71" d="100"/>
        </p:scale>
        <p:origin x="200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54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font" Target="fonts/font12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7.fntdata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BF7ECF-B7F9-4E9C-9D5A-0C2043B7ADFF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1DF8BB-7440-42A9-8980-A41E3D7C986C}">
      <dgm:prSet phldrT="[Text]"/>
      <dgm:spPr/>
      <dgm:t>
        <a:bodyPr/>
        <a:lstStyle/>
        <a:p>
          <a:r>
            <a:rPr lang="en-US" dirty="0"/>
            <a:t>Hands on essential ICT skills</a:t>
          </a:r>
        </a:p>
      </dgm:t>
    </dgm:pt>
    <dgm:pt modelId="{EF1211FB-B9B5-43CC-BCC4-C4061CBEE419}" type="parTrans" cxnId="{FC026795-F365-4179-B57B-F50E01301502}">
      <dgm:prSet/>
      <dgm:spPr/>
      <dgm:t>
        <a:bodyPr/>
        <a:lstStyle/>
        <a:p>
          <a:endParaRPr lang="en-US"/>
        </a:p>
      </dgm:t>
    </dgm:pt>
    <dgm:pt modelId="{FB4E92A7-8D38-47C0-9AFA-4820DA92E401}" type="sibTrans" cxnId="{FC026795-F365-4179-B57B-F50E01301502}">
      <dgm:prSet/>
      <dgm:spPr/>
      <dgm:t>
        <a:bodyPr/>
        <a:lstStyle/>
        <a:p>
          <a:endParaRPr lang="en-US"/>
        </a:p>
      </dgm:t>
    </dgm:pt>
    <dgm:pt modelId="{FAB419B8-EF46-473D-93B0-D94E15C4C72B}">
      <dgm:prSet/>
      <dgm:spPr/>
      <dgm:t>
        <a:bodyPr/>
        <a:lstStyle/>
        <a:p>
          <a:r>
            <a:rPr lang="en-US" dirty="0"/>
            <a:t>Information literacy</a:t>
          </a:r>
        </a:p>
      </dgm:t>
    </dgm:pt>
    <dgm:pt modelId="{3160A661-BD74-4930-896A-C3761CDDD5A4}" type="parTrans" cxnId="{E1EDB731-3B8D-40E0-9C84-B1883E00C31B}">
      <dgm:prSet/>
      <dgm:spPr/>
      <dgm:t>
        <a:bodyPr/>
        <a:lstStyle/>
        <a:p>
          <a:endParaRPr lang="en-US"/>
        </a:p>
      </dgm:t>
    </dgm:pt>
    <dgm:pt modelId="{1DDFD99C-BA12-4E4C-BE83-7A0DB3984504}" type="sibTrans" cxnId="{E1EDB731-3B8D-40E0-9C84-B1883E00C31B}">
      <dgm:prSet/>
      <dgm:spPr/>
      <dgm:t>
        <a:bodyPr/>
        <a:lstStyle/>
        <a:p>
          <a:endParaRPr lang="en-US"/>
        </a:p>
      </dgm:t>
    </dgm:pt>
    <dgm:pt modelId="{75CC4176-13D6-4DC6-A0C5-C6D6D743541B}">
      <dgm:prSet/>
      <dgm:spPr/>
      <dgm:t>
        <a:bodyPr/>
        <a:lstStyle/>
        <a:p>
          <a:r>
            <a:rPr lang="en-US" dirty="0"/>
            <a:t>Coding /Web development</a:t>
          </a:r>
        </a:p>
      </dgm:t>
    </dgm:pt>
    <dgm:pt modelId="{C4391C32-6B16-48A8-B60B-48A42D221CE3}" type="parTrans" cxnId="{D58B93DB-7B7C-4CAA-A603-1624EC314D83}">
      <dgm:prSet/>
      <dgm:spPr/>
      <dgm:t>
        <a:bodyPr/>
        <a:lstStyle/>
        <a:p>
          <a:endParaRPr lang="en-US"/>
        </a:p>
      </dgm:t>
    </dgm:pt>
    <dgm:pt modelId="{A3D2F3BD-D278-4A25-975C-977B6BF282A4}" type="sibTrans" cxnId="{D58B93DB-7B7C-4CAA-A603-1624EC314D83}">
      <dgm:prSet/>
      <dgm:spPr/>
      <dgm:t>
        <a:bodyPr/>
        <a:lstStyle/>
        <a:p>
          <a:endParaRPr lang="en-US"/>
        </a:p>
      </dgm:t>
    </dgm:pt>
    <dgm:pt modelId="{135F01DB-166C-4CDB-BE03-B616DBA55C5A}">
      <dgm:prSet/>
      <dgm:spPr/>
      <dgm:t>
        <a:bodyPr/>
        <a:lstStyle/>
        <a:p>
          <a:r>
            <a:rPr lang="en-US" dirty="0"/>
            <a:t>Graphic design</a:t>
          </a:r>
        </a:p>
      </dgm:t>
    </dgm:pt>
    <dgm:pt modelId="{A353390B-E6A1-42C0-A6D0-F8D441C842DA}" type="parTrans" cxnId="{134707F3-20E6-4475-A88C-6FD2E9858E0C}">
      <dgm:prSet/>
      <dgm:spPr/>
      <dgm:t>
        <a:bodyPr/>
        <a:lstStyle/>
        <a:p>
          <a:endParaRPr lang="en-US"/>
        </a:p>
      </dgm:t>
    </dgm:pt>
    <dgm:pt modelId="{9A7F752F-32C2-4F23-A8A5-63FD2DEFE303}" type="sibTrans" cxnId="{134707F3-20E6-4475-A88C-6FD2E9858E0C}">
      <dgm:prSet/>
      <dgm:spPr/>
      <dgm:t>
        <a:bodyPr/>
        <a:lstStyle/>
        <a:p>
          <a:endParaRPr lang="en-US"/>
        </a:p>
      </dgm:t>
    </dgm:pt>
    <dgm:pt modelId="{7F3EC064-4E83-4AD6-9F00-AC11E009207F}">
      <dgm:prSet/>
      <dgm:spPr/>
      <dgm:t>
        <a:bodyPr/>
        <a:lstStyle/>
        <a:p>
          <a:r>
            <a:rPr lang="en-US" dirty="0"/>
            <a:t>Online safety</a:t>
          </a:r>
        </a:p>
      </dgm:t>
    </dgm:pt>
    <dgm:pt modelId="{887B99C5-6257-4124-9C63-F8D6E9298F75}" type="parTrans" cxnId="{B080F191-8A30-4F98-8619-282FC3745F04}">
      <dgm:prSet/>
      <dgm:spPr/>
      <dgm:t>
        <a:bodyPr/>
        <a:lstStyle/>
        <a:p>
          <a:endParaRPr lang="en-US"/>
        </a:p>
      </dgm:t>
    </dgm:pt>
    <dgm:pt modelId="{727CFDF7-3084-4781-9C1D-837DA90D40DB}" type="sibTrans" cxnId="{B080F191-8A30-4F98-8619-282FC3745F04}">
      <dgm:prSet/>
      <dgm:spPr/>
      <dgm:t>
        <a:bodyPr/>
        <a:lstStyle/>
        <a:p>
          <a:endParaRPr lang="en-US"/>
        </a:p>
      </dgm:t>
    </dgm:pt>
    <dgm:pt modelId="{0E562B43-61B7-4C0F-8880-F992E5810A8A}">
      <dgm:prSet/>
      <dgm:spPr/>
      <dgm:t>
        <a:bodyPr/>
        <a:lstStyle/>
        <a:p>
          <a:r>
            <a:rPr lang="en-US" dirty="0"/>
            <a:t>Digital reading</a:t>
          </a:r>
        </a:p>
      </dgm:t>
    </dgm:pt>
    <dgm:pt modelId="{B8C36CCD-EB0A-43DA-A518-21D9BF129914}" type="parTrans" cxnId="{200629BA-30FB-474C-83C4-58AAC94C8E25}">
      <dgm:prSet/>
      <dgm:spPr/>
      <dgm:t>
        <a:bodyPr/>
        <a:lstStyle/>
        <a:p>
          <a:endParaRPr lang="en-US"/>
        </a:p>
      </dgm:t>
    </dgm:pt>
    <dgm:pt modelId="{70761ACB-3D2A-4541-839C-5496DEAD0E59}" type="sibTrans" cxnId="{200629BA-30FB-474C-83C4-58AAC94C8E25}">
      <dgm:prSet/>
      <dgm:spPr/>
      <dgm:t>
        <a:bodyPr/>
        <a:lstStyle/>
        <a:p>
          <a:endParaRPr lang="en-US"/>
        </a:p>
      </dgm:t>
    </dgm:pt>
    <dgm:pt modelId="{E933A0BD-D1B1-49B6-B49B-8EDA4AE080AA}" type="pres">
      <dgm:prSet presAssocID="{CBBF7ECF-B7F9-4E9C-9D5A-0C2043B7ADFF}" presName="compositeShape" presStyleCnt="0">
        <dgm:presLayoutVars>
          <dgm:chMax val="7"/>
          <dgm:dir/>
          <dgm:resizeHandles val="exact"/>
        </dgm:presLayoutVars>
      </dgm:prSet>
      <dgm:spPr/>
    </dgm:pt>
    <dgm:pt modelId="{8BEF3575-74BD-434B-85A3-18D89D51A426}" type="pres">
      <dgm:prSet presAssocID="{CBBF7ECF-B7F9-4E9C-9D5A-0C2043B7ADFF}" presName="wedge1" presStyleLbl="node1" presStyleIdx="0" presStyleCnt="6"/>
      <dgm:spPr/>
    </dgm:pt>
    <dgm:pt modelId="{658E3B06-7E1C-4ACA-A54E-9A830ED02982}" type="pres">
      <dgm:prSet presAssocID="{CBBF7ECF-B7F9-4E9C-9D5A-0C2043B7ADFF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EAFEB5BB-B2A4-42B3-A5D1-96B6F596207B}" type="pres">
      <dgm:prSet presAssocID="{CBBF7ECF-B7F9-4E9C-9D5A-0C2043B7ADFF}" presName="wedge2" presStyleLbl="node1" presStyleIdx="1" presStyleCnt="6"/>
      <dgm:spPr/>
    </dgm:pt>
    <dgm:pt modelId="{89C6CC3F-751F-4F1C-A8BC-73F4270C16C1}" type="pres">
      <dgm:prSet presAssocID="{CBBF7ECF-B7F9-4E9C-9D5A-0C2043B7ADFF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2300D9DD-26BB-42FE-80DF-6E4C78F236A3}" type="pres">
      <dgm:prSet presAssocID="{CBBF7ECF-B7F9-4E9C-9D5A-0C2043B7ADFF}" presName="wedge3" presStyleLbl="node1" presStyleIdx="2" presStyleCnt="6"/>
      <dgm:spPr/>
    </dgm:pt>
    <dgm:pt modelId="{0264FB1F-B770-456D-B0BD-A0083F4AFB8C}" type="pres">
      <dgm:prSet presAssocID="{CBBF7ECF-B7F9-4E9C-9D5A-0C2043B7ADFF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C6079CD8-3B95-490C-9317-F4C7206143B6}" type="pres">
      <dgm:prSet presAssocID="{CBBF7ECF-B7F9-4E9C-9D5A-0C2043B7ADFF}" presName="wedge4" presStyleLbl="node1" presStyleIdx="3" presStyleCnt="6"/>
      <dgm:spPr/>
    </dgm:pt>
    <dgm:pt modelId="{A28FDF5B-FB46-40FC-8C77-1A4B13D1B8D0}" type="pres">
      <dgm:prSet presAssocID="{CBBF7ECF-B7F9-4E9C-9D5A-0C2043B7ADFF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1B70287-B5E5-4C36-80BA-680497A24921}" type="pres">
      <dgm:prSet presAssocID="{CBBF7ECF-B7F9-4E9C-9D5A-0C2043B7ADFF}" presName="wedge5" presStyleLbl="node1" presStyleIdx="4" presStyleCnt="6"/>
      <dgm:spPr/>
    </dgm:pt>
    <dgm:pt modelId="{FE9EA8DC-F7B6-460F-BB32-FEE98FDB38A1}" type="pres">
      <dgm:prSet presAssocID="{CBBF7ECF-B7F9-4E9C-9D5A-0C2043B7ADFF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9B2884E9-D49E-4ABF-8864-030F28A42418}" type="pres">
      <dgm:prSet presAssocID="{CBBF7ECF-B7F9-4E9C-9D5A-0C2043B7ADFF}" presName="wedge6" presStyleLbl="node1" presStyleIdx="5" presStyleCnt="6"/>
      <dgm:spPr/>
    </dgm:pt>
    <dgm:pt modelId="{F7EAF7E3-CC19-465B-94C8-1861F03FFECA}" type="pres">
      <dgm:prSet presAssocID="{CBBF7ECF-B7F9-4E9C-9D5A-0C2043B7ADFF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032DC607-7CF6-411A-9FBE-D283F013D672}" type="presOf" srcId="{C71DF8BB-7440-42A9-8980-A41E3D7C986C}" destId="{8BEF3575-74BD-434B-85A3-18D89D51A426}" srcOrd="0" destOrd="0" presId="urn:microsoft.com/office/officeart/2005/8/layout/chart3"/>
    <dgm:cxn modelId="{E1EDB731-3B8D-40E0-9C84-B1883E00C31B}" srcId="{CBBF7ECF-B7F9-4E9C-9D5A-0C2043B7ADFF}" destId="{FAB419B8-EF46-473D-93B0-D94E15C4C72B}" srcOrd="1" destOrd="0" parTransId="{3160A661-BD74-4930-896A-C3761CDDD5A4}" sibTransId="{1DDFD99C-BA12-4E4C-BE83-7A0DB3984504}"/>
    <dgm:cxn modelId="{90686D48-200D-4CF7-8BF3-D65CD1A82952}" type="presOf" srcId="{75CC4176-13D6-4DC6-A0C5-C6D6D743541B}" destId="{2300D9DD-26BB-42FE-80DF-6E4C78F236A3}" srcOrd="0" destOrd="0" presId="urn:microsoft.com/office/officeart/2005/8/layout/chart3"/>
    <dgm:cxn modelId="{CB3DAF6E-9C67-41A4-B007-DEBDA45F07EC}" type="presOf" srcId="{FAB419B8-EF46-473D-93B0-D94E15C4C72B}" destId="{89C6CC3F-751F-4F1C-A8BC-73F4270C16C1}" srcOrd="1" destOrd="0" presId="urn:microsoft.com/office/officeart/2005/8/layout/chart3"/>
    <dgm:cxn modelId="{A6EB1470-80C7-44BC-AF20-91ADE9D1007C}" type="presOf" srcId="{CBBF7ECF-B7F9-4E9C-9D5A-0C2043B7ADFF}" destId="{E933A0BD-D1B1-49B6-B49B-8EDA4AE080AA}" srcOrd="0" destOrd="0" presId="urn:microsoft.com/office/officeart/2005/8/layout/chart3"/>
    <dgm:cxn modelId="{5757CD76-BB0D-40DE-9B23-09AF71818E60}" type="presOf" srcId="{135F01DB-166C-4CDB-BE03-B616DBA55C5A}" destId="{C6079CD8-3B95-490C-9317-F4C7206143B6}" srcOrd="0" destOrd="0" presId="urn:microsoft.com/office/officeart/2005/8/layout/chart3"/>
    <dgm:cxn modelId="{B080F191-8A30-4F98-8619-282FC3745F04}" srcId="{CBBF7ECF-B7F9-4E9C-9D5A-0C2043B7ADFF}" destId="{7F3EC064-4E83-4AD6-9F00-AC11E009207F}" srcOrd="4" destOrd="0" parTransId="{887B99C5-6257-4124-9C63-F8D6E9298F75}" sibTransId="{727CFDF7-3084-4781-9C1D-837DA90D40DB}"/>
    <dgm:cxn modelId="{FC026795-F365-4179-B57B-F50E01301502}" srcId="{CBBF7ECF-B7F9-4E9C-9D5A-0C2043B7ADFF}" destId="{C71DF8BB-7440-42A9-8980-A41E3D7C986C}" srcOrd="0" destOrd="0" parTransId="{EF1211FB-B9B5-43CC-BCC4-C4061CBEE419}" sibTransId="{FB4E92A7-8D38-47C0-9AFA-4820DA92E401}"/>
    <dgm:cxn modelId="{14F3E796-73FD-4D2E-AF1E-32D5A52DCE36}" type="presOf" srcId="{FAB419B8-EF46-473D-93B0-D94E15C4C72B}" destId="{EAFEB5BB-B2A4-42B3-A5D1-96B6F596207B}" srcOrd="0" destOrd="0" presId="urn:microsoft.com/office/officeart/2005/8/layout/chart3"/>
    <dgm:cxn modelId="{2C9C2EA2-6E62-4B4E-9EF7-0E1851515AB6}" type="presOf" srcId="{135F01DB-166C-4CDB-BE03-B616DBA55C5A}" destId="{A28FDF5B-FB46-40FC-8C77-1A4B13D1B8D0}" srcOrd="1" destOrd="0" presId="urn:microsoft.com/office/officeart/2005/8/layout/chart3"/>
    <dgm:cxn modelId="{652A3BA4-FD6D-4CA7-ADAB-E8D38ACDE68A}" type="presOf" srcId="{0E562B43-61B7-4C0F-8880-F992E5810A8A}" destId="{F7EAF7E3-CC19-465B-94C8-1861F03FFECA}" srcOrd="1" destOrd="0" presId="urn:microsoft.com/office/officeart/2005/8/layout/chart3"/>
    <dgm:cxn modelId="{717E13B8-E0DB-43B2-B10C-655EAE7C2814}" type="presOf" srcId="{7F3EC064-4E83-4AD6-9F00-AC11E009207F}" destId="{61B70287-B5E5-4C36-80BA-680497A24921}" srcOrd="0" destOrd="0" presId="urn:microsoft.com/office/officeart/2005/8/layout/chart3"/>
    <dgm:cxn modelId="{200629BA-30FB-474C-83C4-58AAC94C8E25}" srcId="{CBBF7ECF-B7F9-4E9C-9D5A-0C2043B7ADFF}" destId="{0E562B43-61B7-4C0F-8880-F992E5810A8A}" srcOrd="5" destOrd="0" parTransId="{B8C36CCD-EB0A-43DA-A518-21D9BF129914}" sibTransId="{70761ACB-3D2A-4541-839C-5496DEAD0E59}"/>
    <dgm:cxn modelId="{5C52AEBA-E42B-4C7D-87E5-729C110F9AB1}" type="presOf" srcId="{7F3EC064-4E83-4AD6-9F00-AC11E009207F}" destId="{FE9EA8DC-F7B6-460F-BB32-FEE98FDB38A1}" srcOrd="1" destOrd="0" presId="urn:microsoft.com/office/officeart/2005/8/layout/chart3"/>
    <dgm:cxn modelId="{D58B93DB-7B7C-4CAA-A603-1624EC314D83}" srcId="{CBBF7ECF-B7F9-4E9C-9D5A-0C2043B7ADFF}" destId="{75CC4176-13D6-4DC6-A0C5-C6D6D743541B}" srcOrd="2" destOrd="0" parTransId="{C4391C32-6B16-48A8-B60B-48A42D221CE3}" sibTransId="{A3D2F3BD-D278-4A25-975C-977B6BF282A4}"/>
    <dgm:cxn modelId="{FB596CDD-610D-4DD6-B036-166AA299F9A4}" type="presOf" srcId="{75CC4176-13D6-4DC6-A0C5-C6D6D743541B}" destId="{0264FB1F-B770-456D-B0BD-A0083F4AFB8C}" srcOrd="1" destOrd="0" presId="urn:microsoft.com/office/officeart/2005/8/layout/chart3"/>
    <dgm:cxn modelId="{E15FE2E2-2B5E-4267-AB3A-8ED5DAE563AC}" type="presOf" srcId="{0E562B43-61B7-4C0F-8880-F992E5810A8A}" destId="{9B2884E9-D49E-4ABF-8864-030F28A42418}" srcOrd="0" destOrd="0" presId="urn:microsoft.com/office/officeart/2005/8/layout/chart3"/>
    <dgm:cxn modelId="{7F6F96EE-7687-4505-9759-EAC0A8AB62D8}" type="presOf" srcId="{C71DF8BB-7440-42A9-8980-A41E3D7C986C}" destId="{658E3B06-7E1C-4ACA-A54E-9A830ED02982}" srcOrd="1" destOrd="0" presId="urn:microsoft.com/office/officeart/2005/8/layout/chart3"/>
    <dgm:cxn modelId="{134707F3-20E6-4475-A88C-6FD2E9858E0C}" srcId="{CBBF7ECF-B7F9-4E9C-9D5A-0C2043B7ADFF}" destId="{135F01DB-166C-4CDB-BE03-B616DBA55C5A}" srcOrd="3" destOrd="0" parTransId="{A353390B-E6A1-42C0-A6D0-F8D441C842DA}" sibTransId="{9A7F752F-32C2-4F23-A8A5-63FD2DEFE303}"/>
    <dgm:cxn modelId="{6AB92F50-9E30-4C6E-80C0-AA49264DA449}" type="presParOf" srcId="{E933A0BD-D1B1-49B6-B49B-8EDA4AE080AA}" destId="{8BEF3575-74BD-434B-85A3-18D89D51A426}" srcOrd="0" destOrd="0" presId="urn:microsoft.com/office/officeart/2005/8/layout/chart3"/>
    <dgm:cxn modelId="{49DE2417-7A5A-42E1-A6E9-DDD3FAC7697A}" type="presParOf" srcId="{E933A0BD-D1B1-49B6-B49B-8EDA4AE080AA}" destId="{658E3B06-7E1C-4ACA-A54E-9A830ED02982}" srcOrd="1" destOrd="0" presId="urn:microsoft.com/office/officeart/2005/8/layout/chart3"/>
    <dgm:cxn modelId="{491987DF-99FA-435C-B841-E9BC3BC472B5}" type="presParOf" srcId="{E933A0BD-D1B1-49B6-B49B-8EDA4AE080AA}" destId="{EAFEB5BB-B2A4-42B3-A5D1-96B6F596207B}" srcOrd="2" destOrd="0" presId="urn:microsoft.com/office/officeart/2005/8/layout/chart3"/>
    <dgm:cxn modelId="{18D33910-556B-4437-8698-C8BD49491562}" type="presParOf" srcId="{E933A0BD-D1B1-49B6-B49B-8EDA4AE080AA}" destId="{89C6CC3F-751F-4F1C-A8BC-73F4270C16C1}" srcOrd="3" destOrd="0" presId="urn:microsoft.com/office/officeart/2005/8/layout/chart3"/>
    <dgm:cxn modelId="{56D075BA-1CB9-4D55-9F67-CED9292300F9}" type="presParOf" srcId="{E933A0BD-D1B1-49B6-B49B-8EDA4AE080AA}" destId="{2300D9DD-26BB-42FE-80DF-6E4C78F236A3}" srcOrd="4" destOrd="0" presId="urn:microsoft.com/office/officeart/2005/8/layout/chart3"/>
    <dgm:cxn modelId="{FA358773-7913-4317-B3C9-A5D8BA7D665D}" type="presParOf" srcId="{E933A0BD-D1B1-49B6-B49B-8EDA4AE080AA}" destId="{0264FB1F-B770-456D-B0BD-A0083F4AFB8C}" srcOrd="5" destOrd="0" presId="urn:microsoft.com/office/officeart/2005/8/layout/chart3"/>
    <dgm:cxn modelId="{5ADB6622-2413-44AE-87B1-CFA9FA140C73}" type="presParOf" srcId="{E933A0BD-D1B1-49B6-B49B-8EDA4AE080AA}" destId="{C6079CD8-3B95-490C-9317-F4C7206143B6}" srcOrd="6" destOrd="0" presId="urn:microsoft.com/office/officeart/2005/8/layout/chart3"/>
    <dgm:cxn modelId="{A66A2F33-B62F-4854-B2E1-65B0D84C8DF6}" type="presParOf" srcId="{E933A0BD-D1B1-49B6-B49B-8EDA4AE080AA}" destId="{A28FDF5B-FB46-40FC-8C77-1A4B13D1B8D0}" srcOrd="7" destOrd="0" presId="urn:microsoft.com/office/officeart/2005/8/layout/chart3"/>
    <dgm:cxn modelId="{E79537AD-EBA7-4EF1-A6C1-3A23C10867B5}" type="presParOf" srcId="{E933A0BD-D1B1-49B6-B49B-8EDA4AE080AA}" destId="{61B70287-B5E5-4C36-80BA-680497A24921}" srcOrd="8" destOrd="0" presId="urn:microsoft.com/office/officeart/2005/8/layout/chart3"/>
    <dgm:cxn modelId="{A00E7134-64C2-44F0-920D-3B9FF0E32396}" type="presParOf" srcId="{E933A0BD-D1B1-49B6-B49B-8EDA4AE080AA}" destId="{FE9EA8DC-F7B6-460F-BB32-FEE98FDB38A1}" srcOrd="9" destOrd="0" presId="urn:microsoft.com/office/officeart/2005/8/layout/chart3"/>
    <dgm:cxn modelId="{D1E6AD49-6DB3-4C42-95B9-1DA3BA011CF5}" type="presParOf" srcId="{E933A0BD-D1B1-49B6-B49B-8EDA4AE080AA}" destId="{9B2884E9-D49E-4ABF-8864-030F28A42418}" srcOrd="10" destOrd="0" presId="urn:microsoft.com/office/officeart/2005/8/layout/chart3"/>
    <dgm:cxn modelId="{897CC382-B1C9-41DE-BC1E-D4AA45CA2BF8}" type="presParOf" srcId="{E933A0BD-D1B1-49B6-B49B-8EDA4AE080AA}" destId="{F7EAF7E3-CC19-465B-94C8-1861F03FFECA}" srcOrd="11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5AB247-A358-421C-A898-36811FE0E8CA}" type="doc">
      <dgm:prSet loTypeId="urn:microsoft.com/office/officeart/2005/8/layout/vProcess5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46CCDB79-B952-4621-A660-9490B3DE83C5}">
      <dgm:prSet custT="1"/>
      <dgm:spPr/>
      <dgm:t>
        <a:bodyPr/>
        <a:lstStyle/>
        <a:p>
          <a:r>
            <a:rPr lang="en-US" sz="3200" dirty="0">
              <a:latin typeface="Verdana" panose="020B0604030504040204" pitchFamily="34" charset="0"/>
              <a:ea typeface="Verdana" panose="020B0604030504040204" pitchFamily="34" charset="0"/>
            </a:rPr>
            <a:t>The post-training survey results (N=517) indicate a significant impact on learners' confidence and willingness to engage with technology: 96% of participants claimed increased confidence in using the internet and digital devices.</a:t>
          </a:r>
        </a:p>
      </dgm:t>
      <dgm:extLst>
        <a:ext uri="{E40237B7-FDA0-4F09-8148-C483321AD2D9}">
          <dgm14:cNvPr xmlns:dgm14="http://schemas.microsoft.com/office/drawing/2010/diagram" id="0" name="" descr="A flowchart of three textboxes with project outcomes&#10;"/>
        </a:ext>
      </dgm:extLst>
    </dgm:pt>
    <dgm:pt modelId="{3BFB10E0-B074-4A4E-9DA9-18324D2BA4D0}" type="parTrans" cxnId="{EFDA5013-7725-46D9-8CA8-6B4ABAF18127}">
      <dgm:prSet/>
      <dgm:spPr/>
      <dgm:t>
        <a:bodyPr/>
        <a:lstStyle/>
        <a:p>
          <a:endParaRPr lang="en-US" sz="3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C684684-3754-4493-8CC7-623256B3C78D}" type="sibTrans" cxnId="{EFDA5013-7725-46D9-8CA8-6B4ABAF18127}">
      <dgm:prSet custT="1"/>
      <dgm:spPr>
        <a:solidFill>
          <a:srgbClr val="FF0000">
            <a:alpha val="90000"/>
          </a:srgbClr>
        </a:solidFill>
      </dgm:spPr>
      <dgm:t>
        <a:bodyPr/>
        <a:lstStyle/>
        <a:p>
          <a:endParaRPr lang="en-US" sz="3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DADE2AD-6163-4BED-96AE-027CFBAD1966}">
      <dgm:prSet custT="1"/>
      <dgm:spPr/>
      <dgm:t>
        <a:bodyPr/>
        <a:lstStyle/>
        <a:p>
          <a:r>
            <a:rPr lang="en-US" sz="3200" dirty="0">
              <a:latin typeface="Verdana" panose="020B0604030504040204" pitchFamily="34" charset="0"/>
              <a:ea typeface="Verdana" panose="020B0604030504040204" pitchFamily="34" charset="0"/>
            </a:rPr>
            <a:t>112 participants of Digital learning workshops that included Information Literacy subjects, reported improved skills in finding, evaluating, using, and sharing information online.</a:t>
          </a:r>
        </a:p>
      </dgm:t>
      <dgm:extLst>
        <a:ext uri="{E40237B7-FDA0-4F09-8148-C483321AD2D9}">
          <dgm14:cNvPr xmlns:dgm14="http://schemas.microsoft.com/office/drawing/2010/diagram" id="0" name="" descr="A flowchart of three textboxes with project outcomes&#10;"/>
        </a:ext>
      </dgm:extLst>
    </dgm:pt>
    <dgm:pt modelId="{B1BD319F-F054-4C4B-8E8D-037D9127F774}" type="parTrans" cxnId="{D5291E67-CFA6-4FE9-BEDC-D2E24666C15B}">
      <dgm:prSet/>
      <dgm:spPr/>
      <dgm:t>
        <a:bodyPr/>
        <a:lstStyle/>
        <a:p>
          <a:endParaRPr lang="en-US" sz="3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014E9F-51F6-40E8-B709-877805AA72AF}" type="sibTrans" cxnId="{D5291E67-CFA6-4FE9-BEDC-D2E24666C15B}">
      <dgm:prSet custT="1"/>
      <dgm:spPr>
        <a:solidFill>
          <a:srgbClr val="FF0000">
            <a:alpha val="90000"/>
          </a:srgbClr>
        </a:solidFill>
      </dgm:spPr>
      <dgm:t>
        <a:bodyPr/>
        <a:lstStyle/>
        <a:p>
          <a:endParaRPr lang="en-US" sz="3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743A363-A74F-4D71-907F-13B68F5DA905}">
      <dgm:prSet custT="1"/>
      <dgm:spPr/>
      <dgm:t>
        <a:bodyPr/>
        <a:lstStyle/>
        <a:p>
          <a:r>
            <a:rPr lang="en-US" sz="3200" dirty="0">
              <a:latin typeface="Verdana" panose="020B0604030504040204" pitchFamily="34" charset="0"/>
              <a:ea typeface="Verdana" panose="020B0604030504040204" pitchFamily="34" charset="0"/>
            </a:rPr>
            <a:t>Teachers observed positive changes in students' engagement and motivation.</a:t>
          </a:r>
        </a:p>
      </dgm:t>
      <dgm:extLst>
        <a:ext uri="{E40237B7-FDA0-4F09-8148-C483321AD2D9}">
          <dgm14:cNvPr xmlns:dgm14="http://schemas.microsoft.com/office/drawing/2010/diagram" id="0" name="" descr="A flowchart of three textboxes with project outcomes&#10;"/>
        </a:ext>
      </dgm:extLst>
    </dgm:pt>
    <dgm:pt modelId="{D30F7042-F6B1-46FA-9829-DBD61541C002}" type="parTrans" cxnId="{97981B5D-711F-4F4F-B10C-19658470F129}">
      <dgm:prSet/>
      <dgm:spPr/>
      <dgm:t>
        <a:bodyPr/>
        <a:lstStyle/>
        <a:p>
          <a:endParaRPr lang="en-US" sz="3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75459BE-AE0E-4406-AC37-B12F3E4660C0}" type="sibTrans" cxnId="{97981B5D-711F-4F4F-B10C-19658470F129}">
      <dgm:prSet/>
      <dgm:spPr/>
      <dgm:t>
        <a:bodyPr/>
        <a:lstStyle/>
        <a:p>
          <a:endParaRPr lang="en-US" sz="3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465C9CD-E4D8-434B-AD15-252B3D907A85}" type="pres">
      <dgm:prSet presAssocID="{6D5AB247-A358-421C-A898-36811FE0E8CA}" presName="outerComposite" presStyleCnt="0">
        <dgm:presLayoutVars>
          <dgm:chMax val="5"/>
          <dgm:dir/>
          <dgm:resizeHandles val="exact"/>
        </dgm:presLayoutVars>
      </dgm:prSet>
      <dgm:spPr/>
    </dgm:pt>
    <dgm:pt modelId="{525BFC0F-FABB-41A9-8B31-5540717F3E9D}" type="pres">
      <dgm:prSet presAssocID="{6D5AB247-A358-421C-A898-36811FE0E8CA}" presName="dummyMaxCanvas" presStyleCnt="0">
        <dgm:presLayoutVars/>
      </dgm:prSet>
      <dgm:spPr/>
    </dgm:pt>
    <dgm:pt modelId="{1018A567-2EF4-4E66-A175-44D930351D3C}" type="pres">
      <dgm:prSet presAssocID="{6D5AB247-A358-421C-A898-36811FE0E8CA}" presName="ThreeNodes_1" presStyleLbl="node1" presStyleIdx="0" presStyleCnt="3">
        <dgm:presLayoutVars>
          <dgm:bulletEnabled val="1"/>
        </dgm:presLayoutVars>
      </dgm:prSet>
      <dgm:spPr/>
    </dgm:pt>
    <dgm:pt modelId="{C74F01DF-610D-4AAC-B73A-C31938D66897}" type="pres">
      <dgm:prSet presAssocID="{6D5AB247-A358-421C-A898-36811FE0E8CA}" presName="ThreeNodes_2" presStyleLbl="node1" presStyleIdx="1" presStyleCnt="3" custLinFactNeighborX="-5956" custLinFactNeighborY="-2647">
        <dgm:presLayoutVars>
          <dgm:bulletEnabled val="1"/>
        </dgm:presLayoutVars>
      </dgm:prSet>
      <dgm:spPr/>
    </dgm:pt>
    <dgm:pt modelId="{5A4159AA-4965-4292-A54D-2C5F61E2F60D}" type="pres">
      <dgm:prSet presAssocID="{6D5AB247-A358-421C-A898-36811FE0E8CA}" presName="ThreeNodes_3" presStyleLbl="node1" presStyleIdx="2" presStyleCnt="3" custLinFactNeighborX="-9425" custLinFactNeighborY="-4864">
        <dgm:presLayoutVars>
          <dgm:bulletEnabled val="1"/>
        </dgm:presLayoutVars>
      </dgm:prSet>
      <dgm:spPr/>
    </dgm:pt>
    <dgm:pt modelId="{32806A26-E0DA-4EE8-8B90-954F3D0499E1}" type="pres">
      <dgm:prSet presAssocID="{6D5AB247-A358-421C-A898-36811FE0E8CA}" presName="ThreeConn_1-2" presStyleLbl="fgAccFollowNode1" presStyleIdx="0" presStyleCnt="2">
        <dgm:presLayoutVars>
          <dgm:bulletEnabled val="1"/>
        </dgm:presLayoutVars>
      </dgm:prSet>
      <dgm:spPr/>
    </dgm:pt>
    <dgm:pt modelId="{0CF7C8E4-363E-4A65-B05B-3472FBFB9BFA}" type="pres">
      <dgm:prSet presAssocID="{6D5AB247-A358-421C-A898-36811FE0E8CA}" presName="ThreeConn_2-3" presStyleLbl="fgAccFollowNode1" presStyleIdx="1" presStyleCnt="2">
        <dgm:presLayoutVars>
          <dgm:bulletEnabled val="1"/>
        </dgm:presLayoutVars>
      </dgm:prSet>
      <dgm:spPr/>
    </dgm:pt>
    <dgm:pt modelId="{80985A34-5EC1-4D34-BCD5-EC38A3D483E4}" type="pres">
      <dgm:prSet presAssocID="{6D5AB247-A358-421C-A898-36811FE0E8CA}" presName="ThreeNodes_1_text" presStyleLbl="node1" presStyleIdx="2" presStyleCnt="3">
        <dgm:presLayoutVars>
          <dgm:bulletEnabled val="1"/>
        </dgm:presLayoutVars>
      </dgm:prSet>
      <dgm:spPr/>
    </dgm:pt>
    <dgm:pt modelId="{6312B1EA-8962-4596-95A9-739287846049}" type="pres">
      <dgm:prSet presAssocID="{6D5AB247-A358-421C-A898-36811FE0E8CA}" presName="ThreeNodes_2_text" presStyleLbl="node1" presStyleIdx="2" presStyleCnt="3">
        <dgm:presLayoutVars>
          <dgm:bulletEnabled val="1"/>
        </dgm:presLayoutVars>
      </dgm:prSet>
      <dgm:spPr/>
    </dgm:pt>
    <dgm:pt modelId="{4CF62F15-5CE8-4036-BA06-83A6513425A7}" type="pres">
      <dgm:prSet presAssocID="{6D5AB247-A358-421C-A898-36811FE0E8CA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EFDA5013-7725-46D9-8CA8-6B4ABAF18127}" srcId="{6D5AB247-A358-421C-A898-36811FE0E8CA}" destId="{46CCDB79-B952-4621-A660-9490B3DE83C5}" srcOrd="0" destOrd="0" parTransId="{3BFB10E0-B074-4A4E-9DA9-18324D2BA4D0}" sibTransId="{2C684684-3754-4493-8CC7-623256B3C78D}"/>
    <dgm:cxn modelId="{BE2ACC47-CE41-44D0-A86C-D950664D965A}" type="presOf" srcId="{EDADE2AD-6163-4BED-96AE-027CFBAD1966}" destId="{C74F01DF-610D-4AAC-B73A-C31938D66897}" srcOrd="0" destOrd="0" presId="urn:microsoft.com/office/officeart/2005/8/layout/vProcess5"/>
    <dgm:cxn modelId="{97981B5D-711F-4F4F-B10C-19658470F129}" srcId="{6D5AB247-A358-421C-A898-36811FE0E8CA}" destId="{5743A363-A74F-4D71-907F-13B68F5DA905}" srcOrd="2" destOrd="0" parTransId="{D30F7042-F6B1-46FA-9829-DBD61541C002}" sibTransId="{475459BE-AE0E-4406-AC37-B12F3E4660C0}"/>
    <dgm:cxn modelId="{D5291E67-CFA6-4FE9-BEDC-D2E24666C15B}" srcId="{6D5AB247-A358-421C-A898-36811FE0E8CA}" destId="{EDADE2AD-6163-4BED-96AE-027CFBAD1966}" srcOrd="1" destOrd="0" parTransId="{B1BD319F-F054-4C4B-8E8D-037D9127F774}" sibTransId="{71014E9F-51F6-40E8-B709-877805AA72AF}"/>
    <dgm:cxn modelId="{943AEF80-8B88-4996-AE70-286FB39A9C59}" type="presOf" srcId="{71014E9F-51F6-40E8-B709-877805AA72AF}" destId="{0CF7C8E4-363E-4A65-B05B-3472FBFB9BFA}" srcOrd="0" destOrd="0" presId="urn:microsoft.com/office/officeart/2005/8/layout/vProcess5"/>
    <dgm:cxn modelId="{786D3A81-0781-4454-AD78-6AC301268F2E}" type="presOf" srcId="{5743A363-A74F-4D71-907F-13B68F5DA905}" destId="{4CF62F15-5CE8-4036-BA06-83A6513425A7}" srcOrd="1" destOrd="0" presId="urn:microsoft.com/office/officeart/2005/8/layout/vProcess5"/>
    <dgm:cxn modelId="{FF5A7984-4807-4F41-B7BC-07F5792AD264}" type="presOf" srcId="{46CCDB79-B952-4621-A660-9490B3DE83C5}" destId="{1018A567-2EF4-4E66-A175-44D930351D3C}" srcOrd="0" destOrd="0" presId="urn:microsoft.com/office/officeart/2005/8/layout/vProcess5"/>
    <dgm:cxn modelId="{4DF0C484-CF30-4211-8920-88BAB2042F67}" type="presOf" srcId="{5743A363-A74F-4D71-907F-13B68F5DA905}" destId="{5A4159AA-4965-4292-A54D-2C5F61E2F60D}" srcOrd="0" destOrd="0" presId="urn:microsoft.com/office/officeart/2005/8/layout/vProcess5"/>
    <dgm:cxn modelId="{B666928F-9F3B-4E3C-98EB-97962C4C9C77}" type="presOf" srcId="{6D5AB247-A358-421C-A898-36811FE0E8CA}" destId="{C465C9CD-E4D8-434B-AD15-252B3D907A85}" srcOrd="0" destOrd="0" presId="urn:microsoft.com/office/officeart/2005/8/layout/vProcess5"/>
    <dgm:cxn modelId="{8559AFA2-9B08-4316-B12F-F159FEF78B8F}" type="presOf" srcId="{2C684684-3754-4493-8CC7-623256B3C78D}" destId="{32806A26-E0DA-4EE8-8B90-954F3D0499E1}" srcOrd="0" destOrd="0" presId="urn:microsoft.com/office/officeart/2005/8/layout/vProcess5"/>
    <dgm:cxn modelId="{85401DD0-682A-4D74-BD1B-21B4B1368A84}" type="presOf" srcId="{EDADE2AD-6163-4BED-96AE-027CFBAD1966}" destId="{6312B1EA-8962-4596-95A9-739287846049}" srcOrd="1" destOrd="0" presId="urn:microsoft.com/office/officeart/2005/8/layout/vProcess5"/>
    <dgm:cxn modelId="{A19868EF-DCF3-4577-89CD-0E1E84BA5996}" type="presOf" srcId="{46CCDB79-B952-4621-A660-9490B3DE83C5}" destId="{80985A34-5EC1-4D34-BCD5-EC38A3D483E4}" srcOrd="1" destOrd="0" presId="urn:microsoft.com/office/officeart/2005/8/layout/vProcess5"/>
    <dgm:cxn modelId="{D2480932-0521-4749-B20B-BF8973F74B2F}" type="presParOf" srcId="{C465C9CD-E4D8-434B-AD15-252B3D907A85}" destId="{525BFC0F-FABB-41A9-8B31-5540717F3E9D}" srcOrd="0" destOrd="0" presId="urn:microsoft.com/office/officeart/2005/8/layout/vProcess5"/>
    <dgm:cxn modelId="{3E507BC6-DC1A-4799-805A-A43C4804E0A0}" type="presParOf" srcId="{C465C9CD-E4D8-434B-AD15-252B3D907A85}" destId="{1018A567-2EF4-4E66-A175-44D930351D3C}" srcOrd="1" destOrd="0" presId="urn:microsoft.com/office/officeart/2005/8/layout/vProcess5"/>
    <dgm:cxn modelId="{05FE975D-1B37-4876-B75A-FAB469C0E24C}" type="presParOf" srcId="{C465C9CD-E4D8-434B-AD15-252B3D907A85}" destId="{C74F01DF-610D-4AAC-B73A-C31938D66897}" srcOrd="2" destOrd="0" presId="urn:microsoft.com/office/officeart/2005/8/layout/vProcess5"/>
    <dgm:cxn modelId="{EC122645-DF2B-44B2-867B-3F2D69C102E5}" type="presParOf" srcId="{C465C9CD-E4D8-434B-AD15-252B3D907A85}" destId="{5A4159AA-4965-4292-A54D-2C5F61E2F60D}" srcOrd="3" destOrd="0" presId="urn:microsoft.com/office/officeart/2005/8/layout/vProcess5"/>
    <dgm:cxn modelId="{70F28283-253C-4A09-90E0-6D1BDC3D1BF9}" type="presParOf" srcId="{C465C9CD-E4D8-434B-AD15-252B3D907A85}" destId="{32806A26-E0DA-4EE8-8B90-954F3D0499E1}" srcOrd="4" destOrd="0" presId="urn:microsoft.com/office/officeart/2005/8/layout/vProcess5"/>
    <dgm:cxn modelId="{991E0D4C-DCD9-4391-A1D0-AA6E5B054E7B}" type="presParOf" srcId="{C465C9CD-E4D8-434B-AD15-252B3D907A85}" destId="{0CF7C8E4-363E-4A65-B05B-3472FBFB9BFA}" srcOrd="5" destOrd="0" presId="urn:microsoft.com/office/officeart/2005/8/layout/vProcess5"/>
    <dgm:cxn modelId="{48976E7E-BA20-4EDA-938D-CC95A793E14D}" type="presParOf" srcId="{C465C9CD-E4D8-434B-AD15-252B3D907A85}" destId="{80985A34-5EC1-4D34-BCD5-EC38A3D483E4}" srcOrd="6" destOrd="0" presId="urn:microsoft.com/office/officeart/2005/8/layout/vProcess5"/>
    <dgm:cxn modelId="{5F4C7FEE-CD3A-4642-A84E-740C1F984158}" type="presParOf" srcId="{C465C9CD-E4D8-434B-AD15-252B3D907A85}" destId="{6312B1EA-8962-4596-95A9-739287846049}" srcOrd="7" destOrd="0" presId="urn:microsoft.com/office/officeart/2005/8/layout/vProcess5"/>
    <dgm:cxn modelId="{CB39241A-CBBC-4ACA-B1CB-CDCE559DF66E}" type="presParOf" srcId="{C465C9CD-E4D8-434B-AD15-252B3D907A85}" destId="{4CF62F15-5CE8-4036-BA06-83A6513425A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300026-6DB1-4937-9311-C7A06AF201D2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D44A87B-8A2C-4C2A-8721-9D57E6059581}">
      <dgm:prSet custT="1"/>
      <dgm:spPr/>
      <dgm:t>
        <a:bodyPr/>
        <a:lstStyle/>
        <a:p>
          <a:r>
            <a:rPr lang="en-US" sz="3200" dirty="0">
              <a:latin typeface="Verdana" panose="020B0604030504040204" pitchFamily="34" charset="0"/>
              <a:ea typeface="Verdana" panose="020B0604030504040204" pitchFamily="34" charset="0"/>
            </a:rPr>
            <a:t>Student from Central Regional Library, Ghana</a:t>
          </a:r>
        </a:p>
      </dgm:t>
    </dgm:pt>
    <dgm:pt modelId="{EBD05FBF-11AC-4075-8457-292886962613}" type="parTrans" cxnId="{F363944A-AAEE-4382-95B2-5C3C060D3C20}">
      <dgm:prSet/>
      <dgm:spPr/>
      <dgm:t>
        <a:bodyPr/>
        <a:lstStyle/>
        <a:p>
          <a:endParaRPr lang="en-US"/>
        </a:p>
      </dgm:t>
    </dgm:pt>
    <dgm:pt modelId="{A3DF8ED3-C748-46D3-83A2-1587F10DD4AB}" type="sibTrans" cxnId="{F363944A-AAEE-4382-95B2-5C3C060D3C20}">
      <dgm:prSet/>
      <dgm:spPr/>
      <dgm:t>
        <a:bodyPr/>
        <a:lstStyle/>
        <a:p>
          <a:endParaRPr lang="en-US"/>
        </a:p>
      </dgm:t>
    </dgm:pt>
    <dgm:pt modelId="{8898595B-3A4C-4D2B-B0B1-4DE02494EEFD}">
      <dgm:prSet custT="1"/>
      <dgm:spPr/>
      <dgm:t>
        <a:bodyPr/>
        <a:lstStyle/>
        <a:p>
          <a:pPr>
            <a:buFontTx/>
            <a:buNone/>
          </a:pPr>
          <a:r>
            <a:rPr lang="en-US" sz="3200" dirty="0">
              <a:latin typeface="Verdana" panose="020B0604030504040204" pitchFamily="34" charset="0"/>
              <a:ea typeface="Verdana" panose="020B0604030504040204" pitchFamily="34" charset="0"/>
            </a:rPr>
            <a:t>“I am now using the Internet to research information for school assignments and access online educational resources.” </a:t>
          </a:r>
          <a:endParaRPr lang="en-US" sz="3200" dirty="0"/>
        </a:p>
      </dgm:t>
      <dgm:extLst>
        <a:ext uri="{E40237B7-FDA0-4F09-8148-C483321AD2D9}">
          <dgm14:cNvPr xmlns:dgm14="http://schemas.microsoft.com/office/drawing/2010/diagram" id="0" name="" descr="A text box with a quote by a student from Central Regional Library: “I am now using the Internet to research information for school assignments and access online educational resources.” &#10;"/>
        </a:ext>
      </dgm:extLst>
    </dgm:pt>
    <dgm:pt modelId="{92173BAF-AB81-4C1F-9C9B-3ED25C4E3838}" type="parTrans" cxnId="{36A14AFA-4EC8-4624-AFB2-9351FACABC58}">
      <dgm:prSet/>
      <dgm:spPr/>
      <dgm:t>
        <a:bodyPr/>
        <a:lstStyle/>
        <a:p>
          <a:endParaRPr lang="en-US"/>
        </a:p>
      </dgm:t>
    </dgm:pt>
    <dgm:pt modelId="{77AEAF92-E4D4-4547-9CC3-9CA510DD3330}" type="sibTrans" cxnId="{36A14AFA-4EC8-4624-AFB2-9351FACABC58}">
      <dgm:prSet/>
      <dgm:spPr/>
      <dgm:t>
        <a:bodyPr/>
        <a:lstStyle/>
        <a:p>
          <a:endParaRPr lang="en-US"/>
        </a:p>
      </dgm:t>
    </dgm:pt>
    <dgm:pt modelId="{5D71419B-96B2-4C69-B639-78D053CF02E5}" type="pres">
      <dgm:prSet presAssocID="{2C300026-6DB1-4937-9311-C7A06AF201D2}" presName="Name0" presStyleCnt="0">
        <dgm:presLayoutVars>
          <dgm:dir/>
          <dgm:animLvl val="lvl"/>
          <dgm:resizeHandles val="exact"/>
        </dgm:presLayoutVars>
      </dgm:prSet>
      <dgm:spPr/>
    </dgm:pt>
    <dgm:pt modelId="{4F58F0C3-90B9-4F9B-89E8-CA1D1108EC76}" type="pres">
      <dgm:prSet presAssocID="{DD44A87B-8A2C-4C2A-8721-9D57E6059581}" presName="composite" presStyleCnt="0"/>
      <dgm:spPr/>
    </dgm:pt>
    <dgm:pt modelId="{F73CC9FD-78BD-42A1-AE43-3C5531B303EC}" type="pres">
      <dgm:prSet presAssocID="{DD44A87B-8A2C-4C2A-8721-9D57E6059581}" presName="parTx" presStyleLbl="alignNode1" presStyleIdx="0" presStyleCnt="1">
        <dgm:presLayoutVars>
          <dgm:chMax val="0"/>
          <dgm:chPref val="0"/>
          <dgm:bulletEnabled val="1"/>
        </dgm:presLayoutVars>
      </dgm:prSet>
      <dgm:spPr>
        <a:prstGeom prst="wedgeRectCallout">
          <a:avLst/>
        </a:prstGeom>
      </dgm:spPr>
    </dgm:pt>
    <dgm:pt modelId="{3606A7E7-043E-43EF-A46B-2801AC864B59}" type="pres">
      <dgm:prSet presAssocID="{DD44A87B-8A2C-4C2A-8721-9D57E6059581}" presName="desTx" presStyleLbl="alignAccFollowNode1" presStyleIdx="0" presStyleCnt="1" custLinFactNeighborX="1099" custLinFactNeighborY="-689">
        <dgm:presLayoutVars>
          <dgm:bulletEnabled val="1"/>
        </dgm:presLayoutVars>
      </dgm:prSet>
      <dgm:spPr/>
    </dgm:pt>
  </dgm:ptLst>
  <dgm:cxnLst>
    <dgm:cxn modelId="{33F5B949-7968-49E4-B845-CCF314188A40}" type="presOf" srcId="{2C300026-6DB1-4937-9311-C7A06AF201D2}" destId="{5D71419B-96B2-4C69-B639-78D053CF02E5}" srcOrd="0" destOrd="0" presId="urn:microsoft.com/office/officeart/2005/8/layout/hList1"/>
    <dgm:cxn modelId="{F363944A-AAEE-4382-95B2-5C3C060D3C20}" srcId="{2C300026-6DB1-4937-9311-C7A06AF201D2}" destId="{DD44A87B-8A2C-4C2A-8721-9D57E6059581}" srcOrd="0" destOrd="0" parTransId="{EBD05FBF-11AC-4075-8457-292886962613}" sibTransId="{A3DF8ED3-C748-46D3-83A2-1587F10DD4AB}"/>
    <dgm:cxn modelId="{87CFF1BF-259A-4227-8BD3-C692D8CDC00B}" type="presOf" srcId="{8898595B-3A4C-4D2B-B0B1-4DE02494EEFD}" destId="{3606A7E7-043E-43EF-A46B-2801AC864B59}" srcOrd="0" destOrd="0" presId="urn:microsoft.com/office/officeart/2005/8/layout/hList1"/>
    <dgm:cxn modelId="{0344DBEF-D2C5-43FC-BA50-66C157EB99E4}" type="presOf" srcId="{DD44A87B-8A2C-4C2A-8721-9D57E6059581}" destId="{F73CC9FD-78BD-42A1-AE43-3C5531B303EC}" srcOrd="0" destOrd="0" presId="urn:microsoft.com/office/officeart/2005/8/layout/hList1"/>
    <dgm:cxn modelId="{36A14AFA-4EC8-4624-AFB2-9351FACABC58}" srcId="{DD44A87B-8A2C-4C2A-8721-9D57E6059581}" destId="{8898595B-3A4C-4D2B-B0B1-4DE02494EEFD}" srcOrd="0" destOrd="0" parTransId="{92173BAF-AB81-4C1F-9C9B-3ED25C4E3838}" sibTransId="{77AEAF92-E4D4-4547-9CC3-9CA510DD3330}"/>
    <dgm:cxn modelId="{FFC71D1D-83A3-4B64-9339-7294FB242E08}" type="presParOf" srcId="{5D71419B-96B2-4C69-B639-78D053CF02E5}" destId="{4F58F0C3-90B9-4F9B-89E8-CA1D1108EC76}" srcOrd="0" destOrd="0" presId="urn:microsoft.com/office/officeart/2005/8/layout/hList1"/>
    <dgm:cxn modelId="{1C53C424-499A-406B-B169-171989DE8153}" type="presParOf" srcId="{4F58F0C3-90B9-4F9B-89E8-CA1D1108EC76}" destId="{F73CC9FD-78BD-42A1-AE43-3C5531B303EC}" srcOrd="0" destOrd="0" presId="urn:microsoft.com/office/officeart/2005/8/layout/hList1"/>
    <dgm:cxn modelId="{CEE99E70-8E2B-4770-8528-30660797FBF0}" type="presParOf" srcId="{4F58F0C3-90B9-4F9B-89E8-CA1D1108EC76}" destId="{3606A7E7-043E-43EF-A46B-2801AC864B5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BC4C41A-D61A-43DB-A1D7-28CF1E067B0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27047E-B8EC-4FD5-AE48-C2E0F136E02C}">
      <dgm:prSet custT="1"/>
      <dgm:spPr>
        <a:solidFill>
          <a:schemeClr val="tx2"/>
        </a:solidFill>
        <a:ln>
          <a:solidFill>
            <a:schemeClr val="tx2"/>
          </a:solidFill>
        </a:ln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200" dirty="0">
              <a:latin typeface="Verdana" panose="020B0604030504040204" pitchFamily="34" charset="0"/>
              <a:ea typeface="Verdana" panose="020B0604030504040204" pitchFamily="34" charset="0"/>
            </a:rPr>
            <a:t>Student from Cape Coast Public Library, Ghana</a:t>
          </a:r>
        </a:p>
        <a:p>
          <a:pPr marL="0" lvl="0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34D4BDC-C492-4A8D-9FF5-95514BA98226}" type="parTrans" cxnId="{7C002515-2C64-4FC7-ACD1-81D70613730F}">
      <dgm:prSet/>
      <dgm:spPr/>
      <dgm:t>
        <a:bodyPr/>
        <a:lstStyle/>
        <a:p>
          <a:endParaRPr lang="en-US" sz="3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FE753FA-0F3A-4414-AB73-1D47B634054C}" type="sibTrans" cxnId="{7C002515-2C64-4FC7-ACD1-81D70613730F}">
      <dgm:prSet/>
      <dgm:spPr/>
      <dgm:t>
        <a:bodyPr/>
        <a:lstStyle/>
        <a:p>
          <a:endParaRPr lang="en-US" sz="3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809C801-0A8E-40D1-A14E-30100CCE7FB5}">
      <dgm:prSet custT="1"/>
      <dgm:spPr/>
      <dgm:t>
        <a:bodyPr/>
        <a:lstStyle/>
        <a:p>
          <a:endParaRPr lang="en-US" sz="3200" dirty="0">
            <a:latin typeface="Verdana" panose="020B0604030504040204" pitchFamily="34" charset="0"/>
            <a:ea typeface="Verdana" panose="020B060403050404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 descr="A text box with a quote by a student from Cape Coast Public Library, Ghana: &quot;What I learned at the library has helped me in many ways. For instance, I can now tell whether information is real or fake. "/>
        </a:ext>
      </dgm:extLst>
    </dgm:pt>
    <dgm:pt modelId="{511EDD36-AC7C-418C-A734-74E65E507393}" type="parTrans" cxnId="{9CA1198E-9C7D-4E55-BC0A-38824528F73C}">
      <dgm:prSet/>
      <dgm:spPr/>
      <dgm:t>
        <a:bodyPr/>
        <a:lstStyle/>
        <a:p>
          <a:endParaRPr lang="en-US" sz="3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B66B998-6DEA-4C05-8F25-F6EDCD1A4E2B}" type="sibTrans" cxnId="{9CA1198E-9C7D-4E55-BC0A-38824528F73C}">
      <dgm:prSet/>
      <dgm:spPr/>
      <dgm:t>
        <a:bodyPr/>
        <a:lstStyle/>
        <a:p>
          <a:endParaRPr lang="en-US" sz="3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49A71B3-8AF3-404E-ACDB-CA8D701A38CA}">
      <dgm:prSet custT="1"/>
      <dgm:spPr/>
      <dgm:t>
        <a:bodyPr/>
        <a:lstStyle/>
        <a:p>
          <a:pPr>
            <a:buFontTx/>
            <a:buNone/>
          </a:pPr>
          <a:r>
            <a:rPr lang="en-US" sz="3200" dirty="0">
              <a:latin typeface="Verdana" panose="020B0604030504040204" pitchFamily="34" charset="0"/>
              <a:ea typeface="Verdana" panose="020B0604030504040204" pitchFamily="34" charset="0"/>
            </a:rPr>
            <a:t>“What I learnt at the library has helped me in many ways. For instance, I can now tell whether information is real or fake.”</a:t>
          </a:r>
        </a:p>
      </dgm:t>
    </dgm:pt>
    <dgm:pt modelId="{A6586612-4534-45F3-9A62-9D76C9E70DF8}" type="parTrans" cxnId="{4DAA64D2-4138-4523-8CB1-4AC381E8F12B}">
      <dgm:prSet/>
      <dgm:spPr/>
      <dgm:t>
        <a:bodyPr/>
        <a:lstStyle/>
        <a:p>
          <a:endParaRPr lang="en-US" sz="3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B771820-7EDD-497F-ABF4-00AAC996A9BD}" type="sibTrans" cxnId="{4DAA64D2-4138-4523-8CB1-4AC381E8F12B}">
      <dgm:prSet/>
      <dgm:spPr/>
      <dgm:t>
        <a:bodyPr/>
        <a:lstStyle/>
        <a:p>
          <a:endParaRPr lang="en-US" sz="3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D74C389-0E0E-4222-991D-0E42C9AD0E86}" type="pres">
      <dgm:prSet presAssocID="{8BC4C41A-D61A-43DB-A1D7-28CF1E067B03}" presName="Name0" presStyleCnt="0">
        <dgm:presLayoutVars>
          <dgm:dir/>
          <dgm:animLvl val="lvl"/>
          <dgm:resizeHandles val="exact"/>
        </dgm:presLayoutVars>
      </dgm:prSet>
      <dgm:spPr/>
    </dgm:pt>
    <dgm:pt modelId="{11061AB8-F5B9-4774-BB5B-877F0CA7CBF9}" type="pres">
      <dgm:prSet presAssocID="{6C27047E-B8EC-4FD5-AE48-C2E0F136E02C}" presName="composite" presStyleCnt="0"/>
      <dgm:spPr/>
    </dgm:pt>
    <dgm:pt modelId="{2F686818-93E7-4641-A5AD-B2AB7E5EBF05}" type="pres">
      <dgm:prSet presAssocID="{6C27047E-B8EC-4FD5-AE48-C2E0F136E02C}" presName="parTx" presStyleLbl="alignNode1" presStyleIdx="0" presStyleCnt="1">
        <dgm:presLayoutVars>
          <dgm:chMax val="0"/>
          <dgm:chPref val="0"/>
          <dgm:bulletEnabled val="1"/>
        </dgm:presLayoutVars>
      </dgm:prSet>
      <dgm:spPr>
        <a:prstGeom prst="wedgeRectCallout">
          <a:avLst/>
        </a:prstGeom>
      </dgm:spPr>
    </dgm:pt>
    <dgm:pt modelId="{63B72054-B979-4D3B-8216-862AEF06AA18}" type="pres">
      <dgm:prSet presAssocID="{6C27047E-B8EC-4FD5-AE48-C2E0F136E02C}" presName="desTx" presStyleLbl="alignAccFollowNode1" presStyleIdx="0" presStyleCnt="1" custLinFactNeighborX="1250" custLinFactNeighborY="-8130">
        <dgm:presLayoutVars>
          <dgm:bulletEnabled val="1"/>
        </dgm:presLayoutVars>
      </dgm:prSet>
      <dgm:spPr/>
    </dgm:pt>
  </dgm:ptLst>
  <dgm:cxnLst>
    <dgm:cxn modelId="{7C002515-2C64-4FC7-ACD1-81D70613730F}" srcId="{8BC4C41A-D61A-43DB-A1D7-28CF1E067B03}" destId="{6C27047E-B8EC-4FD5-AE48-C2E0F136E02C}" srcOrd="0" destOrd="0" parTransId="{034D4BDC-C492-4A8D-9FF5-95514BA98226}" sibTransId="{0FE753FA-0F3A-4414-AB73-1D47B634054C}"/>
    <dgm:cxn modelId="{3C92A337-C6EC-47F3-ACF2-B60A9ACCEB1B}" type="presOf" srcId="{8BC4C41A-D61A-43DB-A1D7-28CF1E067B03}" destId="{9D74C389-0E0E-4222-991D-0E42C9AD0E86}" srcOrd="0" destOrd="0" presId="urn:microsoft.com/office/officeart/2005/8/layout/hList1"/>
    <dgm:cxn modelId="{F8D8E146-662A-44E3-A15B-943C28BF50D8}" type="presOf" srcId="{A809C801-0A8E-40D1-A14E-30100CCE7FB5}" destId="{63B72054-B979-4D3B-8216-862AEF06AA18}" srcOrd="0" destOrd="0" presId="urn:microsoft.com/office/officeart/2005/8/layout/hList1"/>
    <dgm:cxn modelId="{9CA1198E-9C7D-4E55-BC0A-38824528F73C}" srcId="{6C27047E-B8EC-4FD5-AE48-C2E0F136E02C}" destId="{A809C801-0A8E-40D1-A14E-30100CCE7FB5}" srcOrd="0" destOrd="0" parTransId="{511EDD36-AC7C-418C-A734-74E65E507393}" sibTransId="{2B66B998-6DEA-4C05-8F25-F6EDCD1A4E2B}"/>
    <dgm:cxn modelId="{0D9C2F93-41A5-4B9C-9EDD-E612CA2E8FAB}" type="presOf" srcId="{349A71B3-8AF3-404E-ACDB-CA8D701A38CA}" destId="{63B72054-B979-4D3B-8216-862AEF06AA18}" srcOrd="0" destOrd="1" presId="urn:microsoft.com/office/officeart/2005/8/layout/hList1"/>
    <dgm:cxn modelId="{6E0185B9-B689-4FE0-95A4-5298AB1EF798}" type="presOf" srcId="{6C27047E-B8EC-4FD5-AE48-C2E0F136E02C}" destId="{2F686818-93E7-4641-A5AD-B2AB7E5EBF05}" srcOrd="0" destOrd="0" presId="urn:microsoft.com/office/officeart/2005/8/layout/hList1"/>
    <dgm:cxn modelId="{4DAA64D2-4138-4523-8CB1-4AC381E8F12B}" srcId="{6C27047E-B8EC-4FD5-AE48-C2E0F136E02C}" destId="{349A71B3-8AF3-404E-ACDB-CA8D701A38CA}" srcOrd="1" destOrd="0" parTransId="{A6586612-4534-45F3-9A62-9D76C9E70DF8}" sibTransId="{2B771820-7EDD-497F-ABF4-00AAC996A9BD}"/>
    <dgm:cxn modelId="{B4BA186D-DE2C-431B-87D9-35AE55C0895F}" type="presParOf" srcId="{9D74C389-0E0E-4222-991D-0E42C9AD0E86}" destId="{11061AB8-F5B9-4774-BB5B-877F0CA7CBF9}" srcOrd="0" destOrd="0" presId="urn:microsoft.com/office/officeart/2005/8/layout/hList1"/>
    <dgm:cxn modelId="{1678246B-3FFE-423E-A2E8-156D117ADFD6}" type="presParOf" srcId="{11061AB8-F5B9-4774-BB5B-877F0CA7CBF9}" destId="{2F686818-93E7-4641-A5AD-B2AB7E5EBF05}" srcOrd="0" destOrd="0" presId="urn:microsoft.com/office/officeart/2005/8/layout/hList1"/>
    <dgm:cxn modelId="{C95899FD-3014-4407-ADD7-C81AE96B8615}" type="presParOf" srcId="{11061AB8-F5B9-4774-BB5B-877F0CA7CBF9}" destId="{63B72054-B979-4D3B-8216-862AEF06AA1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EF3575-74BD-434B-85A3-18D89D51A426}">
      <dsp:nvSpPr>
        <dsp:cNvPr id="0" name=""/>
        <dsp:cNvSpPr/>
      </dsp:nvSpPr>
      <dsp:spPr>
        <a:xfrm>
          <a:off x="6010655" y="426841"/>
          <a:ext cx="6144768" cy="6144768"/>
        </a:xfrm>
        <a:prstGeom prst="pie">
          <a:avLst>
            <a:gd name="adj1" fmla="val 16200000"/>
            <a:gd name="adj2" fmla="val 19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Hands on essential ICT skills</a:t>
          </a:r>
        </a:p>
      </dsp:txBody>
      <dsp:txXfrm>
        <a:off x="9148876" y="1085209"/>
        <a:ext cx="1792224" cy="1316736"/>
      </dsp:txXfrm>
    </dsp:sp>
    <dsp:sp modelId="{EAFEB5BB-B2A4-42B3-A5D1-96B6F596207B}">
      <dsp:nvSpPr>
        <dsp:cNvPr id="0" name=""/>
        <dsp:cNvSpPr/>
      </dsp:nvSpPr>
      <dsp:spPr>
        <a:xfrm>
          <a:off x="5827775" y="743590"/>
          <a:ext cx="6144768" cy="6144768"/>
        </a:xfrm>
        <a:prstGeom prst="pie">
          <a:avLst>
            <a:gd name="adj1" fmla="val 198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Information literacy</a:t>
          </a:r>
        </a:p>
      </dsp:txBody>
      <dsp:txXfrm>
        <a:off x="10034015" y="3194182"/>
        <a:ext cx="1858060" cy="1243584"/>
      </dsp:txXfrm>
    </dsp:sp>
    <dsp:sp modelId="{2300D9DD-26BB-42FE-80DF-6E4C78F236A3}">
      <dsp:nvSpPr>
        <dsp:cNvPr id="0" name=""/>
        <dsp:cNvSpPr/>
      </dsp:nvSpPr>
      <dsp:spPr>
        <a:xfrm>
          <a:off x="5827775" y="743590"/>
          <a:ext cx="6144768" cy="6144768"/>
        </a:xfrm>
        <a:prstGeom prst="pie">
          <a:avLst>
            <a:gd name="adj1" fmla="val 180000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Coding /Web development</a:t>
          </a:r>
        </a:p>
      </dsp:txBody>
      <dsp:txXfrm>
        <a:off x="8965996" y="4913254"/>
        <a:ext cx="1792224" cy="1316736"/>
      </dsp:txXfrm>
    </dsp:sp>
    <dsp:sp modelId="{C6079CD8-3B95-490C-9317-F4C7206143B6}">
      <dsp:nvSpPr>
        <dsp:cNvPr id="0" name=""/>
        <dsp:cNvSpPr/>
      </dsp:nvSpPr>
      <dsp:spPr>
        <a:xfrm>
          <a:off x="5827775" y="743590"/>
          <a:ext cx="6144768" cy="6144768"/>
        </a:xfrm>
        <a:prstGeom prst="pie">
          <a:avLst>
            <a:gd name="adj1" fmla="val 54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Graphic design</a:t>
          </a:r>
        </a:p>
      </dsp:txBody>
      <dsp:txXfrm>
        <a:off x="7042098" y="4913254"/>
        <a:ext cx="1792224" cy="1316736"/>
      </dsp:txXfrm>
    </dsp:sp>
    <dsp:sp modelId="{61B70287-B5E5-4C36-80BA-680497A24921}">
      <dsp:nvSpPr>
        <dsp:cNvPr id="0" name=""/>
        <dsp:cNvSpPr/>
      </dsp:nvSpPr>
      <dsp:spPr>
        <a:xfrm>
          <a:off x="5827775" y="743590"/>
          <a:ext cx="6144768" cy="6144768"/>
        </a:xfrm>
        <a:prstGeom prst="pie">
          <a:avLst>
            <a:gd name="adj1" fmla="val 9000000"/>
            <a:gd name="adj2" fmla="val 126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Online safety</a:t>
          </a:r>
        </a:p>
      </dsp:txBody>
      <dsp:txXfrm>
        <a:off x="5922873" y="3194182"/>
        <a:ext cx="1858060" cy="1243584"/>
      </dsp:txXfrm>
    </dsp:sp>
    <dsp:sp modelId="{9B2884E9-D49E-4ABF-8864-030F28A42418}">
      <dsp:nvSpPr>
        <dsp:cNvPr id="0" name=""/>
        <dsp:cNvSpPr/>
      </dsp:nvSpPr>
      <dsp:spPr>
        <a:xfrm>
          <a:off x="5827775" y="743590"/>
          <a:ext cx="6144768" cy="6144768"/>
        </a:xfrm>
        <a:prstGeom prst="pie">
          <a:avLst>
            <a:gd name="adj1" fmla="val 126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Digital reading</a:t>
          </a:r>
        </a:p>
      </dsp:txBody>
      <dsp:txXfrm>
        <a:off x="7042098" y="1401958"/>
        <a:ext cx="1792224" cy="13167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18A567-2EF4-4E66-A175-44D930351D3C}">
      <dsp:nvSpPr>
        <dsp:cNvPr id="0" name=""/>
        <dsp:cNvSpPr/>
      </dsp:nvSpPr>
      <dsp:spPr>
        <a:xfrm>
          <a:off x="0" y="0"/>
          <a:ext cx="14066667" cy="26631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Verdana" panose="020B0604030504040204" pitchFamily="34" charset="0"/>
              <a:ea typeface="Verdana" panose="020B0604030504040204" pitchFamily="34" charset="0"/>
            </a:rPr>
            <a:t>The post-training survey results (N=517) indicate a significant impact on learners' confidence and willingness to engage with technology: 96% of participants claimed increased confidence in using the internet and digital devices.</a:t>
          </a:r>
        </a:p>
      </dsp:txBody>
      <dsp:txXfrm>
        <a:off x="78002" y="78002"/>
        <a:ext cx="11192877" cy="2507186"/>
      </dsp:txXfrm>
    </dsp:sp>
    <dsp:sp modelId="{C74F01DF-610D-4AAC-B73A-C31938D66897}">
      <dsp:nvSpPr>
        <dsp:cNvPr id="0" name=""/>
        <dsp:cNvSpPr/>
      </dsp:nvSpPr>
      <dsp:spPr>
        <a:xfrm>
          <a:off x="403365" y="3036560"/>
          <a:ext cx="14066667" cy="26631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Verdana" panose="020B0604030504040204" pitchFamily="34" charset="0"/>
              <a:ea typeface="Verdana" panose="020B0604030504040204" pitchFamily="34" charset="0"/>
            </a:rPr>
            <a:t>112 participants of Digital learning workshops that included Information Literacy subjects, reported improved skills in finding, evaluating, using, and sharing information online.</a:t>
          </a:r>
        </a:p>
      </dsp:txBody>
      <dsp:txXfrm>
        <a:off x="481367" y="3114562"/>
        <a:ext cx="10938413" cy="2507185"/>
      </dsp:txXfrm>
    </dsp:sp>
    <dsp:sp modelId="{5A4159AA-4965-4292-A54D-2C5F61E2F60D}">
      <dsp:nvSpPr>
        <dsp:cNvPr id="0" name=""/>
        <dsp:cNvSpPr/>
      </dsp:nvSpPr>
      <dsp:spPr>
        <a:xfrm>
          <a:off x="1156569" y="6084572"/>
          <a:ext cx="14066667" cy="26631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Verdana" panose="020B0604030504040204" pitchFamily="34" charset="0"/>
              <a:ea typeface="Verdana" panose="020B0604030504040204" pitchFamily="34" charset="0"/>
            </a:rPr>
            <a:t>Teachers observed positive changes in students' engagement and motivation.</a:t>
          </a:r>
        </a:p>
      </dsp:txBody>
      <dsp:txXfrm>
        <a:off x="1234571" y="6162574"/>
        <a:ext cx="10938413" cy="2507185"/>
      </dsp:txXfrm>
    </dsp:sp>
    <dsp:sp modelId="{32806A26-E0DA-4EE8-8B90-954F3D0499E1}">
      <dsp:nvSpPr>
        <dsp:cNvPr id="0" name=""/>
        <dsp:cNvSpPr/>
      </dsp:nvSpPr>
      <dsp:spPr>
        <a:xfrm>
          <a:off x="12335593" y="2019585"/>
          <a:ext cx="1731073" cy="1731073"/>
        </a:xfrm>
        <a:prstGeom prst="downArrow">
          <a:avLst>
            <a:gd name="adj1" fmla="val 55000"/>
            <a:gd name="adj2" fmla="val 45000"/>
          </a:avLst>
        </a:prstGeom>
        <a:solidFill>
          <a:srgbClr val="FF0000">
            <a:alpha val="90000"/>
          </a:srgb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2725084" y="2019585"/>
        <a:ext cx="952091" cy="1302632"/>
      </dsp:txXfrm>
    </dsp:sp>
    <dsp:sp modelId="{0CF7C8E4-363E-4A65-B05B-3472FBFB9BFA}">
      <dsp:nvSpPr>
        <dsp:cNvPr id="0" name=""/>
        <dsp:cNvSpPr/>
      </dsp:nvSpPr>
      <dsp:spPr>
        <a:xfrm>
          <a:off x="13576770" y="5108886"/>
          <a:ext cx="1731073" cy="1731073"/>
        </a:xfrm>
        <a:prstGeom prst="downArrow">
          <a:avLst>
            <a:gd name="adj1" fmla="val 55000"/>
            <a:gd name="adj2" fmla="val 45000"/>
          </a:avLst>
        </a:prstGeom>
        <a:solidFill>
          <a:srgbClr val="FF0000">
            <a:alpha val="90000"/>
          </a:srgb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3966261" y="5108886"/>
        <a:ext cx="952091" cy="13026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3CC9FD-78BD-42A1-AE43-3C5531B303EC}">
      <dsp:nvSpPr>
        <dsp:cNvPr id="0" name=""/>
        <dsp:cNvSpPr/>
      </dsp:nvSpPr>
      <dsp:spPr>
        <a:xfrm>
          <a:off x="0" y="845815"/>
          <a:ext cx="6997865" cy="1872000"/>
        </a:xfrm>
        <a:prstGeom prst="wedgeRect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Verdana" panose="020B0604030504040204" pitchFamily="34" charset="0"/>
              <a:ea typeface="Verdana" panose="020B0604030504040204" pitchFamily="34" charset="0"/>
            </a:rPr>
            <a:t>Student from Central Regional Library, Ghana</a:t>
          </a:r>
        </a:p>
      </dsp:txBody>
      <dsp:txXfrm>
        <a:off x="0" y="845815"/>
        <a:ext cx="6997865" cy="1872000"/>
      </dsp:txXfrm>
    </dsp:sp>
    <dsp:sp modelId="{3606A7E7-043E-43EF-A46B-2801AC864B59}">
      <dsp:nvSpPr>
        <dsp:cNvPr id="0" name=""/>
        <dsp:cNvSpPr/>
      </dsp:nvSpPr>
      <dsp:spPr>
        <a:xfrm>
          <a:off x="0" y="2698145"/>
          <a:ext cx="6997865" cy="285480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3200" kern="1200" dirty="0">
              <a:latin typeface="Verdana" panose="020B0604030504040204" pitchFamily="34" charset="0"/>
              <a:ea typeface="Verdana" panose="020B0604030504040204" pitchFamily="34" charset="0"/>
            </a:rPr>
            <a:t>“I am now using the Internet to research information for school assignments and access online educational resources.” </a:t>
          </a:r>
          <a:endParaRPr lang="en-US" sz="3200" kern="1200" dirty="0"/>
        </a:p>
      </dsp:txBody>
      <dsp:txXfrm>
        <a:off x="0" y="2698145"/>
        <a:ext cx="6997865" cy="28548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686818-93E7-4641-A5AD-B2AB7E5EBF05}">
      <dsp:nvSpPr>
        <dsp:cNvPr id="0" name=""/>
        <dsp:cNvSpPr/>
      </dsp:nvSpPr>
      <dsp:spPr>
        <a:xfrm>
          <a:off x="0" y="1370399"/>
          <a:ext cx="7467600" cy="1872000"/>
        </a:xfrm>
        <a:prstGeom prst="wedgeRectCallout">
          <a:avLst/>
        </a:prstGeom>
        <a:solidFill>
          <a:schemeClr val="tx2"/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200" kern="1200" dirty="0">
              <a:latin typeface="Verdana" panose="020B0604030504040204" pitchFamily="34" charset="0"/>
              <a:ea typeface="Verdana" panose="020B0604030504040204" pitchFamily="34" charset="0"/>
            </a:rPr>
            <a:t>Student from Cape Coast Public Library, Ghana</a:t>
          </a:r>
        </a:p>
        <a:p>
          <a:pPr marL="0"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1370399"/>
        <a:ext cx="7467600" cy="1872000"/>
      </dsp:txXfrm>
    </dsp:sp>
    <dsp:sp modelId="{63B72054-B979-4D3B-8216-862AEF06AA18}">
      <dsp:nvSpPr>
        <dsp:cNvPr id="0" name=""/>
        <dsp:cNvSpPr/>
      </dsp:nvSpPr>
      <dsp:spPr>
        <a:xfrm>
          <a:off x="0" y="3010304"/>
          <a:ext cx="7467600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32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3200" kern="1200" dirty="0">
              <a:latin typeface="Verdana" panose="020B0604030504040204" pitchFamily="34" charset="0"/>
              <a:ea typeface="Verdana" panose="020B0604030504040204" pitchFamily="34" charset="0"/>
            </a:rPr>
            <a:t>“What I learnt at the library has helped me in many ways. For instance, I can now tell whether information is real or fake.”</a:t>
          </a:r>
        </a:p>
      </dsp:txBody>
      <dsp:txXfrm>
        <a:off x="0" y="3010304"/>
        <a:ext cx="7467600" cy="2854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1A4C9B-FA4E-4412-9CDE-77A307FA46E4}" type="datetimeFigureOut">
              <a:rPr lang="en-US" smtClean="0"/>
              <a:t>8/10/26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76061-35EA-4962-9A26-D929B398A8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492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76061-35EA-4962-9A26-D929B398A8B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369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76061-35EA-4962-9A26-D929B398A8B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8049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76061-35EA-4962-9A26-D929B398A8B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196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76061-35EA-4962-9A26-D929B398A8B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463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A04C8-D533-CD7F-1634-4E2FF3210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91B273-C5E7-CCF3-94B6-947F286E41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56519E-7D22-3048-1F1B-234B5C9150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27CA84-27A3-0C3C-8BD7-A54D0D5E9F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76061-35EA-4962-9A26-D929B398A8B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7297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76061-35EA-4962-9A26-D929B398A8B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342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76061-35EA-4962-9A26-D929B398A8B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9551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2FB75-8BD1-AD34-0665-D1DD5CFCB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FB8DFF-3CB6-5ED7-61F8-0B80A01422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87F44E-C79B-04F5-D945-B530095C62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F2AB90-300B-B2F0-A228-515C20A40E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76061-35EA-4962-9A26-D929B398A8B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302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E1110-DBEE-F077-D920-608B59F12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E02C5B-0ECA-B0CC-3B2F-C3D5F32C64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05FA32-7D45-EBB0-70F5-FAA3F7F75E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E3A26-ECE0-2815-AB11-55542A4367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76061-35EA-4962-9A26-D929B398A8B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117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4.pn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1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s://eifl.net/news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38555" y="-17962"/>
            <a:ext cx="11349445" cy="10322923"/>
          </a:xfrm>
          <a:custGeom>
            <a:avLst/>
            <a:gdLst/>
            <a:ahLst/>
            <a:cxnLst/>
            <a:rect l="l" t="t" r="r" b="b"/>
            <a:pathLst>
              <a:path w="10358845" h="10322923">
                <a:moveTo>
                  <a:pt x="0" y="0"/>
                </a:moveTo>
                <a:lnTo>
                  <a:pt x="10358845" y="0"/>
                </a:lnTo>
                <a:lnTo>
                  <a:pt x="10358845" y="10322923"/>
                </a:lnTo>
                <a:lnTo>
                  <a:pt x="0" y="10322923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95682" y="8508145"/>
            <a:ext cx="1875409" cy="1309809"/>
          </a:xfrm>
          <a:custGeom>
            <a:avLst/>
            <a:gdLst/>
            <a:ahLst/>
            <a:cxnLst/>
            <a:rect l="l" t="t" r="r" b="b"/>
            <a:pathLst>
              <a:path w="1875409" h="1309809">
                <a:moveTo>
                  <a:pt x="0" y="0"/>
                </a:moveTo>
                <a:lnTo>
                  <a:pt x="1875409" y="0"/>
                </a:lnTo>
                <a:lnTo>
                  <a:pt x="1875409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8001000" y="1434474"/>
            <a:ext cx="8534400" cy="510434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84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Lato Heavy"/>
                <a:sym typeface="Lato Heavy"/>
              </a:rPr>
              <a:t>A Case Study of Public Libraries in Ghana: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Lato Heavy"/>
              <a:sym typeface="Lato Heavy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Lato Heavy"/>
                <a:sym typeface="Lato Heavy"/>
              </a:rPr>
              <a:t>Equipping Students with Critical Information Literacy Skills in the Age of AI and Misinformation</a:t>
            </a:r>
          </a:p>
          <a:p>
            <a:pPr marL="0" marR="0" lvl="0" indent="0" algn="l" defTabSz="914400" rtl="0" eaLnBrk="1" fontAlgn="auto" latinLnBrk="0" hangingPunct="1">
              <a:lnSpc>
                <a:spcPts val="784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ato Heavy"/>
              <a:ea typeface="Lato Heavy"/>
              <a:cs typeface="Lato Heavy"/>
              <a:sym typeface="Lato Heavy"/>
            </a:endParaRPr>
          </a:p>
        </p:txBody>
      </p:sp>
      <p:pic>
        <p:nvPicPr>
          <p:cNvPr id="9" name="Picture 8" descr="Students in the library are learning to recognise AI-generated images">
            <a:extLst>
              <a:ext uri="{FF2B5EF4-FFF2-40B4-BE49-F238E27FC236}">
                <a16:creationId xmlns:a16="http://schemas.microsoft.com/office/drawing/2014/main" id="{598363DD-5875-D285-1F4A-9F4F233F11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"/>
            <a:ext cx="7303590" cy="867421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0C8B55B-26F3-40C6-96FE-166206F0A3E0}"/>
              </a:ext>
            </a:extLst>
          </p:cNvPr>
          <p:cNvSpPr txBox="1"/>
          <p:nvPr/>
        </p:nvSpPr>
        <p:spPr>
          <a:xfrm>
            <a:off x="7772400" y="6176308"/>
            <a:ext cx="69342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IFLA Information Literacy Section’s Satellite Meeting – ‘</a:t>
            </a:r>
            <a:r>
              <a:rPr lang="en-US" sz="2400" b="1" dirty="0"/>
              <a:t>Information Literacy in a Disrupted Information Ecosystem: AI, Misinformation, and Trust</a:t>
            </a:r>
            <a:r>
              <a:rPr lang="en-US" sz="2400" dirty="0"/>
              <a:t>’ –   </a:t>
            </a:r>
          </a:p>
          <a:p>
            <a:r>
              <a:rPr lang="en-US" sz="2400" dirty="0"/>
              <a:t>Busan Metropolitan Library – August 8, 2026 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3787067-EC2E-1DFE-9C25-E317F4A4C5E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42338" y="941828"/>
            <a:ext cx="11963400" cy="21236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Primary resources used for library information literacy training for students</a:t>
            </a:r>
          </a:p>
        </p:txBody>
      </p:sp>
      <p:sp>
        <p:nvSpPr>
          <p:cNvPr id="18" name="TextBox 17" descr="A cover slide with the text &quot;Super Searchers&quot;.">
            <a:extLst>
              <a:ext uri="{FF2B5EF4-FFF2-40B4-BE49-F238E27FC236}">
                <a16:creationId xmlns:a16="http://schemas.microsoft.com/office/drawing/2014/main" id="{145A9BBB-7D78-BBBC-711A-3CDB31F2808C}"/>
              </a:ext>
            </a:extLst>
          </p:cNvPr>
          <p:cNvSpPr txBox="1"/>
          <p:nvPr/>
        </p:nvSpPr>
        <p:spPr>
          <a:xfrm>
            <a:off x="1242338" y="3619500"/>
            <a:ext cx="78486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</a:rPr>
              <a:t>Internet Basics</a:t>
            </a: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course on the DigitalLearn.org platform.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</a:rPr>
              <a:t>Super Searchers</a:t>
            </a: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course was developed by Google specifically for library information and digital literacy training.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</a:rPr>
              <a:t>The Digital Enquirer Kit, </a:t>
            </a: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media literacy skills course developed by Tactical Tech.</a:t>
            </a:r>
          </a:p>
        </p:txBody>
      </p:sp>
      <p:pic>
        <p:nvPicPr>
          <p:cNvPr id="3" name="Picture 2" descr="Logo and banner for DigitalLearn.org, an online platform offering computer classes for beginners. ">
            <a:extLst>
              <a:ext uri="{FF2B5EF4-FFF2-40B4-BE49-F238E27FC236}">
                <a16:creationId xmlns:a16="http://schemas.microsoft.com/office/drawing/2014/main" id="{7CD8BAE4-0222-D31A-4DC7-3CDB7F9154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7513" y="1279926"/>
            <a:ext cx="3505504" cy="2475191"/>
          </a:xfrm>
          <a:prstGeom prst="rect">
            <a:avLst/>
          </a:prstGeom>
        </p:spPr>
      </p:pic>
      <p:pic>
        <p:nvPicPr>
          <p:cNvPr id="12" name="Picture 11" descr="A cover slide for the &quot;Super Searchers&quot; training resource.">
            <a:extLst>
              <a:ext uri="{FF2B5EF4-FFF2-40B4-BE49-F238E27FC236}">
                <a16:creationId xmlns:a16="http://schemas.microsoft.com/office/drawing/2014/main" id="{42F23CF3-16D0-D8D5-3B26-5C94C56518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800" y="3504434"/>
            <a:ext cx="4572396" cy="2571973"/>
          </a:xfrm>
          <a:prstGeom prst="rect">
            <a:avLst/>
          </a:prstGeom>
        </p:spPr>
      </p:pic>
      <p:sp>
        <p:nvSpPr>
          <p:cNvPr id="7" name="Freeform 2">
            <a:extLst>
              <a:ext uri="{FF2B5EF4-FFF2-40B4-BE49-F238E27FC236}">
                <a16:creationId xmlns:a16="http://schemas.microsoft.com/office/drawing/2014/main" id="{60326142-6035-2ED6-AC1A-A73CD2DDF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29155" y="16329"/>
            <a:ext cx="10358845" cy="10322923"/>
          </a:xfrm>
          <a:custGeom>
            <a:avLst/>
            <a:gdLst/>
            <a:ahLst/>
            <a:cxnLst/>
            <a:rect l="l" t="t" r="r" b="b"/>
            <a:pathLst>
              <a:path w="10358845" h="10322923">
                <a:moveTo>
                  <a:pt x="0" y="0"/>
                </a:moveTo>
                <a:lnTo>
                  <a:pt x="10358845" y="0"/>
                </a:lnTo>
                <a:lnTo>
                  <a:pt x="10358845" y="10322923"/>
                </a:lnTo>
                <a:lnTo>
                  <a:pt x="0" y="10322923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pic>
        <p:nvPicPr>
          <p:cNvPr id="10" name="Picture 9" descr="Text-based banner displaying &quot;Welcome to the Digital Enquirer Kit&quot;. ">
            <a:extLst>
              <a:ext uri="{FF2B5EF4-FFF2-40B4-BE49-F238E27FC236}">
                <a16:creationId xmlns:a16="http://schemas.microsoft.com/office/drawing/2014/main" id="{5184ADD5-D49A-BCE6-C831-6287D01A3C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7204986"/>
            <a:ext cx="3499407" cy="13961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B63BD7-9557-77C2-4286-D3ACFF8AB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8267700"/>
            <a:ext cx="1871634" cy="131075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1C880B-54C2-4DBA-BAFF-41EE1D5E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D1691C6-5B15-7CC7-1FF6-AD939DCE989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38428" y="589713"/>
            <a:ext cx="16082772" cy="26746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We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co-created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 additional resources to address concerns about misinformation and AI-generated content</a:t>
            </a:r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428" y="3593592"/>
            <a:ext cx="6365383" cy="27432"/>
          </a:xfrm>
          <a:custGeom>
            <a:avLst/>
            <a:gdLst>
              <a:gd name="csX0" fmla="*/ 0 w 6365383"/>
              <a:gd name="csY0" fmla="*/ 0 h 27432"/>
              <a:gd name="csX1" fmla="*/ 636538 w 6365383"/>
              <a:gd name="csY1" fmla="*/ 0 h 27432"/>
              <a:gd name="csX2" fmla="*/ 1336730 w 6365383"/>
              <a:gd name="csY2" fmla="*/ 0 h 27432"/>
              <a:gd name="csX3" fmla="*/ 1909615 w 6365383"/>
              <a:gd name="csY3" fmla="*/ 0 h 27432"/>
              <a:gd name="csX4" fmla="*/ 2418846 w 6365383"/>
              <a:gd name="csY4" fmla="*/ 0 h 27432"/>
              <a:gd name="csX5" fmla="*/ 2928076 w 6365383"/>
              <a:gd name="csY5" fmla="*/ 0 h 27432"/>
              <a:gd name="csX6" fmla="*/ 3373653 w 6365383"/>
              <a:gd name="csY6" fmla="*/ 0 h 27432"/>
              <a:gd name="csX7" fmla="*/ 4137499 w 6365383"/>
              <a:gd name="csY7" fmla="*/ 0 h 27432"/>
              <a:gd name="csX8" fmla="*/ 4901345 w 6365383"/>
              <a:gd name="csY8" fmla="*/ 0 h 27432"/>
              <a:gd name="csX9" fmla="*/ 5665191 w 6365383"/>
              <a:gd name="csY9" fmla="*/ 0 h 27432"/>
              <a:gd name="csX10" fmla="*/ 6365383 w 6365383"/>
              <a:gd name="csY10" fmla="*/ 0 h 27432"/>
              <a:gd name="csX11" fmla="*/ 6365383 w 6365383"/>
              <a:gd name="csY11" fmla="*/ 27432 h 27432"/>
              <a:gd name="csX12" fmla="*/ 5728845 w 6365383"/>
              <a:gd name="csY12" fmla="*/ 27432 h 27432"/>
              <a:gd name="csX13" fmla="*/ 5028653 w 6365383"/>
              <a:gd name="csY13" fmla="*/ 27432 h 27432"/>
              <a:gd name="csX14" fmla="*/ 4583076 w 6365383"/>
              <a:gd name="csY14" fmla="*/ 27432 h 27432"/>
              <a:gd name="csX15" fmla="*/ 4137499 w 6365383"/>
              <a:gd name="csY15" fmla="*/ 27432 h 27432"/>
              <a:gd name="csX16" fmla="*/ 3691922 w 6365383"/>
              <a:gd name="csY16" fmla="*/ 27432 h 27432"/>
              <a:gd name="csX17" fmla="*/ 3182692 w 6365383"/>
              <a:gd name="csY17" fmla="*/ 27432 h 27432"/>
              <a:gd name="csX18" fmla="*/ 2673461 w 6365383"/>
              <a:gd name="csY18" fmla="*/ 27432 h 27432"/>
              <a:gd name="csX19" fmla="*/ 2164230 w 6365383"/>
              <a:gd name="csY19" fmla="*/ 27432 h 27432"/>
              <a:gd name="csX20" fmla="*/ 1655000 w 6365383"/>
              <a:gd name="csY20" fmla="*/ 27432 h 27432"/>
              <a:gd name="csX21" fmla="*/ 1145769 w 6365383"/>
              <a:gd name="csY21" fmla="*/ 27432 h 27432"/>
              <a:gd name="csX22" fmla="*/ 0 w 6365383"/>
              <a:gd name="csY22" fmla="*/ 27432 h 27432"/>
              <a:gd name="csX23" fmla="*/ 0 w 6365383"/>
              <a:gd name="csY23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6365383" h="27432" fill="none" extrusionOk="0">
                <a:moveTo>
                  <a:pt x="0" y="0"/>
                </a:moveTo>
                <a:cubicBezTo>
                  <a:pt x="164014" y="-28800"/>
                  <a:pt x="392589" y="16597"/>
                  <a:pt x="636538" y="0"/>
                </a:cubicBezTo>
                <a:cubicBezTo>
                  <a:pt x="880487" y="-16597"/>
                  <a:pt x="1095224" y="-7871"/>
                  <a:pt x="1336730" y="0"/>
                </a:cubicBezTo>
                <a:cubicBezTo>
                  <a:pt x="1578236" y="7871"/>
                  <a:pt x="1649337" y="-22384"/>
                  <a:pt x="1909615" y="0"/>
                </a:cubicBezTo>
                <a:cubicBezTo>
                  <a:pt x="2169893" y="22384"/>
                  <a:pt x="2279697" y="7436"/>
                  <a:pt x="2418846" y="0"/>
                </a:cubicBezTo>
                <a:cubicBezTo>
                  <a:pt x="2557995" y="-7436"/>
                  <a:pt x="2719158" y="24395"/>
                  <a:pt x="2928076" y="0"/>
                </a:cubicBezTo>
                <a:cubicBezTo>
                  <a:pt x="3136994" y="-24395"/>
                  <a:pt x="3236398" y="-16046"/>
                  <a:pt x="3373653" y="0"/>
                </a:cubicBezTo>
                <a:cubicBezTo>
                  <a:pt x="3510908" y="16046"/>
                  <a:pt x="3933654" y="-18835"/>
                  <a:pt x="4137499" y="0"/>
                </a:cubicBezTo>
                <a:cubicBezTo>
                  <a:pt x="4341344" y="18835"/>
                  <a:pt x="4634949" y="16518"/>
                  <a:pt x="4901345" y="0"/>
                </a:cubicBezTo>
                <a:cubicBezTo>
                  <a:pt x="5167741" y="-16518"/>
                  <a:pt x="5482502" y="-23233"/>
                  <a:pt x="5665191" y="0"/>
                </a:cubicBezTo>
                <a:cubicBezTo>
                  <a:pt x="5847880" y="23233"/>
                  <a:pt x="6038909" y="-19558"/>
                  <a:pt x="6365383" y="0"/>
                </a:cubicBezTo>
                <a:cubicBezTo>
                  <a:pt x="6366317" y="12270"/>
                  <a:pt x="6364320" y="20068"/>
                  <a:pt x="6365383" y="27432"/>
                </a:cubicBezTo>
                <a:cubicBezTo>
                  <a:pt x="6160909" y="45028"/>
                  <a:pt x="5918554" y="42323"/>
                  <a:pt x="5728845" y="27432"/>
                </a:cubicBezTo>
                <a:cubicBezTo>
                  <a:pt x="5539136" y="12541"/>
                  <a:pt x="5172149" y="23835"/>
                  <a:pt x="5028653" y="27432"/>
                </a:cubicBezTo>
                <a:cubicBezTo>
                  <a:pt x="4885157" y="31029"/>
                  <a:pt x="4768966" y="33290"/>
                  <a:pt x="4583076" y="27432"/>
                </a:cubicBezTo>
                <a:cubicBezTo>
                  <a:pt x="4397186" y="21574"/>
                  <a:pt x="4295537" y="38724"/>
                  <a:pt x="4137499" y="27432"/>
                </a:cubicBezTo>
                <a:cubicBezTo>
                  <a:pt x="3979461" y="16140"/>
                  <a:pt x="3895902" y="23317"/>
                  <a:pt x="3691922" y="27432"/>
                </a:cubicBezTo>
                <a:cubicBezTo>
                  <a:pt x="3487942" y="31547"/>
                  <a:pt x="3348597" y="42606"/>
                  <a:pt x="3182692" y="27432"/>
                </a:cubicBezTo>
                <a:cubicBezTo>
                  <a:pt x="3016787" y="12259"/>
                  <a:pt x="2922425" y="45987"/>
                  <a:pt x="2673461" y="27432"/>
                </a:cubicBezTo>
                <a:cubicBezTo>
                  <a:pt x="2424497" y="8877"/>
                  <a:pt x="2406338" y="46461"/>
                  <a:pt x="2164230" y="27432"/>
                </a:cubicBezTo>
                <a:cubicBezTo>
                  <a:pt x="1922122" y="8403"/>
                  <a:pt x="1843534" y="2368"/>
                  <a:pt x="1655000" y="27432"/>
                </a:cubicBezTo>
                <a:cubicBezTo>
                  <a:pt x="1466466" y="52497"/>
                  <a:pt x="1384300" y="39658"/>
                  <a:pt x="1145769" y="27432"/>
                </a:cubicBezTo>
                <a:cubicBezTo>
                  <a:pt x="907238" y="15206"/>
                  <a:pt x="344177" y="36391"/>
                  <a:pt x="0" y="27432"/>
                </a:cubicBezTo>
                <a:cubicBezTo>
                  <a:pt x="-1194" y="21937"/>
                  <a:pt x="1202" y="7917"/>
                  <a:pt x="0" y="0"/>
                </a:cubicBezTo>
                <a:close/>
              </a:path>
              <a:path w="6365383" h="27432" stroke="0" extrusionOk="0">
                <a:moveTo>
                  <a:pt x="0" y="0"/>
                </a:moveTo>
                <a:cubicBezTo>
                  <a:pt x="152654" y="12967"/>
                  <a:pt x="297359" y="-4977"/>
                  <a:pt x="509231" y="0"/>
                </a:cubicBezTo>
                <a:cubicBezTo>
                  <a:pt x="721103" y="4977"/>
                  <a:pt x="792740" y="-12744"/>
                  <a:pt x="954807" y="0"/>
                </a:cubicBezTo>
                <a:cubicBezTo>
                  <a:pt x="1116874" y="12744"/>
                  <a:pt x="1322429" y="24743"/>
                  <a:pt x="1464038" y="0"/>
                </a:cubicBezTo>
                <a:cubicBezTo>
                  <a:pt x="1605647" y="-24743"/>
                  <a:pt x="1947393" y="-20672"/>
                  <a:pt x="2100576" y="0"/>
                </a:cubicBezTo>
                <a:cubicBezTo>
                  <a:pt x="2253759" y="20672"/>
                  <a:pt x="2622231" y="-30966"/>
                  <a:pt x="2800769" y="0"/>
                </a:cubicBezTo>
                <a:cubicBezTo>
                  <a:pt x="2979307" y="30966"/>
                  <a:pt x="3356872" y="-13631"/>
                  <a:pt x="3564614" y="0"/>
                </a:cubicBezTo>
                <a:cubicBezTo>
                  <a:pt x="3772356" y="13631"/>
                  <a:pt x="4163183" y="-4973"/>
                  <a:pt x="4328460" y="0"/>
                </a:cubicBezTo>
                <a:cubicBezTo>
                  <a:pt x="4493737" y="4973"/>
                  <a:pt x="4672761" y="-9287"/>
                  <a:pt x="4901345" y="0"/>
                </a:cubicBezTo>
                <a:cubicBezTo>
                  <a:pt x="5129930" y="9287"/>
                  <a:pt x="5395146" y="9436"/>
                  <a:pt x="5601537" y="0"/>
                </a:cubicBezTo>
                <a:cubicBezTo>
                  <a:pt x="5807928" y="-9436"/>
                  <a:pt x="5983747" y="-13862"/>
                  <a:pt x="6365383" y="0"/>
                </a:cubicBezTo>
                <a:cubicBezTo>
                  <a:pt x="6365699" y="13405"/>
                  <a:pt x="6365869" y="14360"/>
                  <a:pt x="6365383" y="27432"/>
                </a:cubicBezTo>
                <a:cubicBezTo>
                  <a:pt x="6195306" y="29393"/>
                  <a:pt x="5872535" y="56613"/>
                  <a:pt x="5728845" y="27432"/>
                </a:cubicBezTo>
                <a:cubicBezTo>
                  <a:pt x="5585155" y="-1749"/>
                  <a:pt x="5272464" y="11679"/>
                  <a:pt x="5028653" y="27432"/>
                </a:cubicBezTo>
                <a:cubicBezTo>
                  <a:pt x="4784842" y="43185"/>
                  <a:pt x="4688244" y="28658"/>
                  <a:pt x="4455768" y="27432"/>
                </a:cubicBezTo>
                <a:cubicBezTo>
                  <a:pt x="4223293" y="26206"/>
                  <a:pt x="4032880" y="15477"/>
                  <a:pt x="3882884" y="27432"/>
                </a:cubicBezTo>
                <a:cubicBezTo>
                  <a:pt x="3732888" y="39387"/>
                  <a:pt x="3278726" y="-7170"/>
                  <a:pt x="3119038" y="27432"/>
                </a:cubicBezTo>
                <a:cubicBezTo>
                  <a:pt x="2959350" y="62034"/>
                  <a:pt x="2786856" y="40315"/>
                  <a:pt x="2609807" y="27432"/>
                </a:cubicBezTo>
                <a:cubicBezTo>
                  <a:pt x="2432758" y="14549"/>
                  <a:pt x="2064373" y="16547"/>
                  <a:pt x="1909615" y="27432"/>
                </a:cubicBezTo>
                <a:cubicBezTo>
                  <a:pt x="1754857" y="38317"/>
                  <a:pt x="1663685" y="27374"/>
                  <a:pt x="1464038" y="27432"/>
                </a:cubicBezTo>
                <a:cubicBezTo>
                  <a:pt x="1264391" y="27490"/>
                  <a:pt x="1071013" y="1487"/>
                  <a:pt x="827500" y="27432"/>
                </a:cubicBezTo>
                <a:cubicBezTo>
                  <a:pt x="583987" y="53377"/>
                  <a:pt x="349818" y="3910"/>
                  <a:pt x="0" y="27432"/>
                </a:cubicBezTo>
                <a:cubicBezTo>
                  <a:pt x="-116" y="21844"/>
                  <a:pt x="591" y="65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B508A4-7C3D-CA7A-655E-4B9AB555E0C8}"/>
              </a:ext>
            </a:extLst>
          </p:cNvPr>
          <p:cNvSpPr txBox="1"/>
          <p:nvPr/>
        </p:nvSpPr>
        <p:spPr>
          <a:xfrm>
            <a:off x="762000" y="3950283"/>
            <a:ext cx="7912487" cy="54106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The offline escape-room-style game </a:t>
            </a: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</a:rPr>
              <a:t>“Mission Viral”</a:t>
            </a: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, designed to help young people understand misinformation, deepfakes, and AI-generated content.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</a:rPr>
              <a:t>Two facilitator guides and presentations </a:t>
            </a: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compiled adapted by EIFL:</a:t>
            </a:r>
          </a:p>
          <a:p>
            <a:pPr marL="9144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Smart Use of Artificial Intelligence (AI);</a:t>
            </a:r>
          </a:p>
          <a:p>
            <a:pPr marL="9144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Navigating the Truth: Understanding Misinformation.</a:t>
            </a:r>
          </a:p>
        </p:txBody>
      </p:sp>
      <p:pic>
        <p:nvPicPr>
          <p:cNvPr id="7" name="Picture 6" descr="A photo of a librarian facilitating the training.  ">
            <a:extLst>
              <a:ext uri="{FF2B5EF4-FFF2-40B4-BE49-F238E27FC236}">
                <a16:creationId xmlns:a16="http://schemas.microsoft.com/office/drawing/2014/main" id="{38242EED-4886-937D-4949-07B0C23C0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30931" y="3621099"/>
            <a:ext cx="6179801" cy="4975157"/>
          </a:xfrm>
          <a:prstGeom prst="rect">
            <a:avLst/>
          </a:prstGeom>
        </p:spPr>
      </p:pic>
      <p:sp>
        <p:nvSpPr>
          <p:cNvPr id="9" name="Freeform 2">
            <a:extLst>
              <a:ext uri="{FF2B5EF4-FFF2-40B4-BE49-F238E27FC236}">
                <a16:creationId xmlns:a16="http://schemas.microsoft.com/office/drawing/2014/main" id="{BA515746-13FB-3B34-FA9A-271B7DFB5C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29155" y="0"/>
            <a:ext cx="10358845" cy="10322923"/>
          </a:xfrm>
          <a:custGeom>
            <a:avLst/>
            <a:gdLst/>
            <a:ahLst/>
            <a:cxnLst/>
            <a:rect l="l" t="t" r="r" b="b"/>
            <a:pathLst>
              <a:path w="10358845" h="10322923">
                <a:moveTo>
                  <a:pt x="0" y="0"/>
                </a:moveTo>
                <a:lnTo>
                  <a:pt x="10358845" y="0"/>
                </a:lnTo>
                <a:lnTo>
                  <a:pt x="10358845" y="10322923"/>
                </a:lnTo>
                <a:lnTo>
                  <a:pt x="0" y="103229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8DBDAA-50D0-8CDA-685A-06440F7E4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00" y="8199225"/>
            <a:ext cx="1871634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576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2F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"/>
          <p:cNvSpPr txBox="1">
            <a:spLocks noGrp="1"/>
          </p:cNvSpPr>
          <p:nvPr>
            <p:ph type="title" idx="4294967295"/>
          </p:nvPr>
        </p:nvSpPr>
        <p:spPr>
          <a:xfrm>
            <a:off x="1028700" y="914400"/>
            <a:ext cx="15506700" cy="90319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 Heavy"/>
                <a:ea typeface="Lato Heavy"/>
                <a:cs typeface="Lato Heavy"/>
                <a:sym typeface="Lato Heavy"/>
              </a:rPr>
              <a:t>What are the outcomes and impact?  </a:t>
            </a:r>
          </a:p>
        </p:txBody>
      </p:sp>
      <p:pic>
        <p:nvPicPr>
          <p:cNvPr id="21" name="Picture 20" descr="Photograph of a student using a laptop during a workshop, creating a digital Christmas-themed flyer with Canva.&#10;&#10;">
            <a:extLst>
              <a:ext uri="{FF2B5EF4-FFF2-40B4-BE49-F238E27FC236}">
                <a16:creationId xmlns:a16="http://schemas.microsoft.com/office/drawing/2014/main" id="{66EDFF3A-2D83-7563-B11F-5893F7189A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982" y="1943100"/>
            <a:ext cx="5240186" cy="3929308"/>
          </a:xfrm>
          <a:prstGeom prst="rect">
            <a:avLst/>
          </a:prstGeom>
        </p:spPr>
      </p:pic>
      <p:pic>
        <p:nvPicPr>
          <p:cNvPr id="15" name="Picture 14" descr="Photograph of a group of cheerful young people gathered in a library for a workshop.&#10;">
            <a:extLst>
              <a:ext uri="{FF2B5EF4-FFF2-40B4-BE49-F238E27FC236}">
                <a16:creationId xmlns:a16="http://schemas.microsoft.com/office/drawing/2014/main" id="{14BE6CCD-573F-B952-84DC-6F70D4F7C3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6668" y="6015678"/>
            <a:ext cx="5314500" cy="3711445"/>
          </a:xfrm>
          <a:prstGeom prst="rect">
            <a:avLst/>
          </a:prstGeom>
        </p:spPr>
      </p:pic>
      <p:pic>
        <p:nvPicPr>
          <p:cNvPr id="17" name="Picture 16" descr="Photograph of a librarian in the classroom engaging with a group of students gathered around a tablet. ">
            <a:extLst>
              <a:ext uri="{FF2B5EF4-FFF2-40B4-BE49-F238E27FC236}">
                <a16:creationId xmlns:a16="http://schemas.microsoft.com/office/drawing/2014/main" id="{F50155CA-BA72-EE34-D934-CD358B358E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68729" y="1980537"/>
            <a:ext cx="5130193" cy="3891871"/>
          </a:xfrm>
          <a:prstGeom prst="rect">
            <a:avLst/>
          </a:prstGeom>
        </p:spPr>
      </p:pic>
      <p:pic>
        <p:nvPicPr>
          <p:cNvPr id="23" name="Picture 22" descr="Photograph of a library computer class with children engaged in computer-based learning. ">
            <a:extLst>
              <a:ext uri="{FF2B5EF4-FFF2-40B4-BE49-F238E27FC236}">
                <a16:creationId xmlns:a16="http://schemas.microsoft.com/office/drawing/2014/main" id="{749443F9-6B9F-2E98-CEA6-017ADE1D60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546" y="6052674"/>
            <a:ext cx="5021698" cy="3766274"/>
          </a:xfrm>
          <a:prstGeom prst="rect">
            <a:avLst/>
          </a:prstGeom>
        </p:spPr>
      </p:pic>
      <p:pic>
        <p:nvPicPr>
          <p:cNvPr id="25" name="Picture 24" descr="Photo of librarian helping a child at the computer.">
            <a:extLst>
              <a:ext uri="{FF2B5EF4-FFF2-40B4-BE49-F238E27FC236}">
                <a16:creationId xmlns:a16="http://schemas.microsoft.com/office/drawing/2014/main" id="{35C07DF5-2620-5396-9237-A9DDF8759E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4867" y="1941443"/>
            <a:ext cx="4695084" cy="6240610"/>
          </a:xfrm>
          <a:prstGeom prst="rect">
            <a:avLst/>
          </a:prstGeom>
        </p:spPr>
      </p:pic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95682" y="8508145"/>
            <a:ext cx="1875409" cy="1309809"/>
          </a:xfrm>
          <a:custGeom>
            <a:avLst/>
            <a:gdLst/>
            <a:ahLst/>
            <a:cxnLst/>
            <a:rect l="l" t="t" r="r" b="b"/>
            <a:pathLst>
              <a:path w="1875409" h="1309809">
                <a:moveTo>
                  <a:pt x="0" y="0"/>
                </a:moveTo>
                <a:lnTo>
                  <a:pt x="1875409" y="0"/>
                </a:lnTo>
                <a:lnTo>
                  <a:pt x="1875409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421C3-E1E0-1148-4597-3F9874F66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19">
            <a:extLst>
              <a:ext uri="{FF2B5EF4-FFF2-40B4-BE49-F238E27FC236}">
                <a16:creationId xmlns:a16="http://schemas.microsoft.com/office/drawing/2014/main" id="{4D4051D7-0D67-4BC7-8D12-28B884B1A4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621843" y="8648700"/>
            <a:ext cx="1876074" cy="1309809"/>
          </a:xfrm>
          <a:custGeom>
            <a:avLst/>
            <a:gdLst/>
            <a:ahLst/>
            <a:cxnLst/>
            <a:rect l="l" t="t" r="r" b="b"/>
            <a:pathLst>
              <a:path w="1876074" h="1309809">
                <a:moveTo>
                  <a:pt x="0" y="0"/>
                </a:moveTo>
                <a:lnTo>
                  <a:pt x="1876074" y="0"/>
                </a:lnTo>
                <a:lnTo>
                  <a:pt x="1876074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A5D916-22D0-F9DD-0C06-DCA26A10B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Outcomes </a:t>
            </a:r>
          </a:p>
        </p:txBody>
      </p:sp>
      <p:graphicFrame>
        <p:nvGraphicFramePr>
          <p:cNvPr id="11" name="Content Placeholder 2" descr="A flowchart of three textboxes with project outcomes">
            <a:extLst>
              <a:ext uri="{FF2B5EF4-FFF2-40B4-BE49-F238E27FC236}">
                <a16:creationId xmlns:a16="http://schemas.microsoft.com/office/drawing/2014/main" id="{A639F34E-7C2F-8189-49F3-FB20AF42619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41237929"/>
              </p:ext>
            </p:extLst>
          </p:nvPr>
        </p:nvGraphicFramePr>
        <p:xfrm>
          <a:off x="367380" y="430537"/>
          <a:ext cx="16549020" cy="8877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09846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CAF62-4B65-BF00-C902-FA734B3BF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5C229F8-A22B-573E-6126-51611602B34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47800" y="800100"/>
            <a:ext cx="15864665" cy="14465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Students improved their knowledge of online searching and evaluation</a:t>
            </a:r>
          </a:p>
        </p:txBody>
      </p:sp>
      <p:pic>
        <p:nvPicPr>
          <p:cNvPr id="5" name="image4.png" descr="The two pie diagrams, from left to right, show the positive shift in learners' knowledge after the workshop. Each diagram consists of three data sets, each marked with a different color. The diagram on the left shows that: Before the workshop, 67 learners (59.8%) reported having very little or no prior knowledge of the training topics (colored blue); 42 learners (37.5%) reported having some knowledge (light green); and two learners (1.8%) reported having a lot of knowledge (yellow). The diagram on the right shows the results after the workshop. After the workshop, 59 learners (52.7%) reported having a lot of knowledge (colored darker green); 49 learners (43.8%) reported gaining some knowledge (light green); and three learners (2.7%) reported still knowing very little or nothing (red). ">
            <a:extLst>
              <a:ext uri="{FF2B5EF4-FFF2-40B4-BE49-F238E27FC236}">
                <a16:creationId xmlns:a16="http://schemas.microsoft.com/office/drawing/2014/main" id="{1E8AFA4E-975D-3B45-760A-B32F67F35A4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4067" y="2724775"/>
            <a:ext cx="12515256" cy="6647825"/>
          </a:xfrm>
          <a:prstGeom prst="rect">
            <a:avLst/>
          </a:prstGeom>
          <a:ln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AB4BFE-C853-3CB6-AE2D-7BE3D91CF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8270771"/>
            <a:ext cx="1877731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62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3599A-F8AD-91DD-4ECD-61AC68A1E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A1CBB18-AC71-C3EA-E9FD-7A680DE2DD4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19200" y="960477"/>
            <a:ext cx="13519104" cy="14465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Students put their information literacy skills into practice</a:t>
            </a:r>
          </a:p>
        </p:txBody>
      </p:sp>
      <p:graphicFrame>
        <p:nvGraphicFramePr>
          <p:cNvPr id="13" name="Diagram 12" descr="A textbox with learner's quote.">
            <a:extLst>
              <a:ext uri="{FF2B5EF4-FFF2-40B4-BE49-F238E27FC236}">
                <a16:creationId xmlns:a16="http://schemas.microsoft.com/office/drawing/2014/main" id="{C31EF25B-87C4-5BE5-E2E1-963CDAE341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646750"/>
              </p:ext>
            </p:extLst>
          </p:nvPr>
        </p:nvGraphicFramePr>
        <p:xfrm>
          <a:off x="926935" y="3390899"/>
          <a:ext cx="6997865" cy="6418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Diagram 11" descr="A textbox with learners quote ">
            <a:extLst>
              <a:ext uri="{FF2B5EF4-FFF2-40B4-BE49-F238E27FC236}">
                <a16:creationId xmlns:a16="http://schemas.microsoft.com/office/drawing/2014/main" id="{467AC3AE-35B2-CE85-8FDE-955B525880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2181423"/>
              </p:ext>
            </p:extLst>
          </p:nvPr>
        </p:nvGraphicFramePr>
        <p:xfrm>
          <a:off x="9448801" y="1485900"/>
          <a:ext cx="7467600" cy="746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833852FD-559F-3E2F-9CA9-D7EEF8E511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334" y="8498577"/>
            <a:ext cx="1877731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401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1028700" y="914400"/>
            <a:ext cx="13296900" cy="90319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Lato Heavy"/>
                <a:sym typeface="Lato Heavy"/>
              </a:rPr>
              <a:t>Thank you!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ABFC4F-A4B8-AB9E-9728-184F7A01694C}"/>
              </a:ext>
            </a:extLst>
          </p:cNvPr>
          <p:cNvSpPr txBox="1"/>
          <p:nvPr/>
        </p:nvSpPr>
        <p:spPr>
          <a:xfrm>
            <a:off x="994833" y="5905500"/>
            <a:ext cx="1287356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4400" b="1" dirty="0">
                <a:latin typeface="Verdana" panose="020B0604030504040204" pitchFamily="34" charset="0"/>
                <a:ea typeface="Verdana" panose="020B0604030504040204" pitchFamily="34" charset="0"/>
              </a:rPr>
              <a:t>www.eifl.net/plip</a:t>
            </a:r>
            <a:endParaRPr lang="en-US" sz="4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4400" dirty="0">
                <a:latin typeface="Verdana" panose="020B0604030504040204" pitchFamily="34" charset="0"/>
                <a:ea typeface="Verdana" panose="020B0604030504040204" pitchFamily="34" charset="0"/>
              </a:rPr>
              <a:t>Let’s stay connected!</a:t>
            </a:r>
          </a:p>
        </p:txBody>
      </p:sp>
      <p:pic>
        <p:nvPicPr>
          <p:cNvPr id="6" name="Picture 5" descr="EIFL logo">
            <a:extLst>
              <a:ext uri="{FF2B5EF4-FFF2-40B4-BE49-F238E27FC236}">
                <a16:creationId xmlns:a16="http://schemas.microsoft.com/office/drawing/2014/main" id="{6616A015-9D6D-2DC1-59CE-3DAF1AEAC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3619500"/>
            <a:ext cx="3936352" cy="2057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8C76F6-CC9A-B8B0-6E61-A99C70A02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334" y="8498577"/>
            <a:ext cx="1877731" cy="131075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96F464-8223-1835-EE8E-5087428FF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493776"/>
            <a:ext cx="10341864" cy="267462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700"/>
              <a:t>EIFL Public Library Innovation Award: A new call is opening soon </a:t>
            </a: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428" y="3593592"/>
            <a:ext cx="6365383" cy="27432"/>
          </a:xfrm>
          <a:custGeom>
            <a:avLst/>
            <a:gdLst>
              <a:gd name="csX0" fmla="*/ 0 w 6365383"/>
              <a:gd name="csY0" fmla="*/ 0 h 27432"/>
              <a:gd name="csX1" fmla="*/ 636538 w 6365383"/>
              <a:gd name="csY1" fmla="*/ 0 h 27432"/>
              <a:gd name="csX2" fmla="*/ 1336730 w 6365383"/>
              <a:gd name="csY2" fmla="*/ 0 h 27432"/>
              <a:gd name="csX3" fmla="*/ 1909615 w 6365383"/>
              <a:gd name="csY3" fmla="*/ 0 h 27432"/>
              <a:gd name="csX4" fmla="*/ 2418846 w 6365383"/>
              <a:gd name="csY4" fmla="*/ 0 h 27432"/>
              <a:gd name="csX5" fmla="*/ 2928076 w 6365383"/>
              <a:gd name="csY5" fmla="*/ 0 h 27432"/>
              <a:gd name="csX6" fmla="*/ 3373653 w 6365383"/>
              <a:gd name="csY6" fmla="*/ 0 h 27432"/>
              <a:gd name="csX7" fmla="*/ 4137499 w 6365383"/>
              <a:gd name="csY7" fmla="*/ 0 h 27432"/>
              <a:gd name="csX8" fmla="*/ 4901345 w 6365383"/>
              <a:gd name="csY8" fmla="*/ 0 h 27432"/>
              <a:gd name="csX9" fmla="*/ 5665191 w 6365383"/>
              <a:gd name="csY9" fmla="*/ 0 h 27432"/>
              <a:gd name="csX10" fmla="*/ 6365383 w 6365383"/>
              <a:gd name="csY10" fmla="*/ 0 h 27432"/>
              <a:gd name="csX11" fmla="*/ 6365383 w 6365383"/>
              <a:gd name="csY11" fmla="*/ 27432 h 27432"/>
              <a:gd name="csX12" fmla="*/ 5728845 w 6365383"/>
              <a:gd name="csY12" fmla="*/ 27432 h 27432"/>
              <a:gd name="csX13" fmla="*/ 5028653 w 6365383"/>
              <a:gd name="csY13" fmla="*/ 27432 h 27432"/>
              <a:gd name="csX14" fmla="*/ 4583076 w 6365383"/>
              <a:gd name="csY14" fmla="*/ 27432 h 27432"/>
              <a:gd name="csX15" fmla="*/ 4137499 w 6365383"/>
              <a:gd name="csY15" fmla="*/ 27432 h 27432"/>
              <a:gd name="csX16" fmla="*/ 3691922 w 6365383"/>
              <a:gd name="csY16" fmla="*/ 27432 h 27432"/>
              <a:gd name="csX17" fmla="*/ 3182692 w 6365383"/>
              <a:gd name="csY17" fmla="*/ 27432 h 27432"/>
              <a:gd name="csX18" fmla="*/ 2673461 w 6365383"/>
              <a:gd name="csY18" fmla="*/ 27432 h 27432"/>
              <a:gd name="csX19" fmla="*/ 2164230 w 6365383"/>
              <a:gd name="csY19" fmla="*/ 27432 h 27432"/>
              <a:gd name="csX20" fmla="*/ 1655000 w 6365383"/>
              <a:gd name="csY20" fmla="*/ 27432 h 27432"/>
              <a:gd name="csX21" fmla="*/ 1145769 w 6365383"/>
              <a:gd name="csY21" fmla="*/ 27432 h 27432"/>
              <a:gd name="csX22" fmla="*/ 0 w 6365383"/>
              <a:gd name="csY22" fmla="*/ 27432 h 27432"/>
              <a:gd name="csX23" fmla="*/ 0 w 6365383"/>
              <a:gd name="csY23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6365383" h="27432" fill="none" extrusionOk="0">
                <a:moveTo>
                  <a:pt x="0" y="0"/>
                </a:moveTo>
                <a:cubicBezTo>
                  <a:pt x="164014" y="-28800"/>
                  <a:pt x="392589" y="16597"/>
                  <a:pt x="636538" y="0"/>
                </a:cubicBezTo>
                <a:cubicBezTo>
                  <a:pt x="880487" y="-16597"/>
                  <a:pt x="1095224" y="-7871"/>
                  <a:pt x="1336730" y="0"/>
                </a:cubicBezTo>
                <a:cubicBezTo>
                  <a:pt x="1578236" y="7871"/>
                  <a:pt x="1649337" y="-22384"/>
                  <a:pt x="1909615" y="0"/>
                </a:cubicBezTo>
                <a:cubicBezTo>
                  <a:pt x="2169893" y="22384"/>
                  <a:pt x="2279697" y="7436"/>
                  <a:pt x="2418846" y="0"/>
                </a:cubicBezTo>
                <a:cubicBezTo>
                  <a:pt x="2557995" y="-7436"/>
                  <a:pt x="2719158" y="24395"/>
                  <a:pt x="2928076" y="0"/>
                </a:cubicBezTo>
                <a:cubicBezTo>
                  <a:pt x="3136994" y="-24395"/>
                  <a:pt x="3236398" y="-16046"/>
                  <a:pt x="3373653" y="0"/>
                </a:cubicBezTo>
                <a:cubicBezTo>
                  <a:pt x="3510908" y="16046"/>
                  <a:pt x="3933654" y="-18835"/>
                  <a:pt x="4137499" y="0"/>
                </a:cubicBezTo>
                <a:cubicBezTo>
                  <a:pt x="4341344" y="18835"/>
                  <a:pt x="4634949" y="16518"/>
                  <a:pt x="4901345" y="0"/>
                </a:cubicBezTo>
                <a:cubicBezTo>
                  <a:pt x="5167741" y="-16518"/>
                  <a:pt x="5482502" y="-23233"/>
                  <a:pt x="5665191" y="0"/>
                </a:cubicBezTo>
                <a:cubicBezTo>
                  <a:pt x="5847880" y="23233"/>
                  <a:pt x="6038909" y="-19558"/>
                  <a:pt x="6365383" y="0"/>
                </a:cubicBezTo>
                <a:cubicBezTo>
                  <a:pt x="6366317" y="12270"/>
                  <a:pt x="6364320" y="20068"/>
                  <a:pt x="6365383" y="27432"/>
                </a:cubicBezTo>
                <a:cubicBezTo>
                  <a:pt x="6160909" y="45028"/>
                  <a:pt x="5918554" y="42323"/>
                  <a:pt x="5728845" y="27432"/>
                </a:cubicBezTo>
                <a:cubicBezTo>
                  <a:pt x="5539136" y="12541"/>
                  <a:pt x="5172149" y="23835"/>
                  <a:pt x="5028653" y="27432"/>
                </a:cubicBezTo>
                <a:cubicBezTo>
                  <a:pt x="4885157" y="31029"/>
                  <a:pt x="4768966" y="33290"/>
                  <a:pt x="4583076" y="27432"/>
                </a:cubicBezTo>
                <a:cubicBezTo>
                  <a:pt x="4397186" y="21574"/>
                  <a:pt x="4295537" y="38724"/>
                  <a:pt x="4137499" y="27432"/>
                </a:cubicBezTo>
                <a:cubicBezTo>
                  <a:pt x="3979461" y="16140"/>
                  <a:pt x="3895902" y="23317"/>
                  <a:pt x="3691922" y="27432"/>
                </a:cubicBezTo>
                <a:cubicBezTo>
                  <a:pt x="3487942" y="31547"/>
                  <a:pt x="3348597" y="42606"/>
                  <a:pt x="3182692" y="27432"/>
                </a:cubicBezTo>
                <a:cubicBezTo>
                  <a:pt x="3016787" y="12259"/>
                  <a:pt x="2922425" y="45987"/>
                  <a:pt x="2673461" y="27432"/>
                </a:cubicBezTo>
                <a:cubicBezTo>
                  <a:pt x="2424497" y="8877"/>
                  <a:pt x="2406338" y="46461"/>
                  <a:pt x="2164230" y="27432"/>
                </a:cubicBezTo>
                <a:cubicBezTo>
                  <a:pt x="1922122" y="8403"/>
                  <a:pt x="1843534" y="2368"/>
                  <a:pt x="1655000" y="27432"/>
                </a:cubicBezTo>
                <a:cubicBezTo>
                  <a:pt x="1466466" y="52497"/>
                  <a:pt x="1384300" y="39658"/>
                  <a:pt x="1145769" y="27432"/>
                </a:cubicBezTo>
                <a:cubicBezTo>
                  <a:pt x="907238" y="15206"/>
                  <a:pt x="344177" y="36391"/>
                  <a:pt x="0" y="27432"/>
                </a:cubicBezTo>
                <a:cubicBezTo>
                  <a:pt x="-1194" y="21937"/>
                  <a:pt x="1202" y="7917"/>
                  <a:pt x="0" y="0"/>
                </a:cubicBezTo>
                <a:close/>
              </a:path>
              <a:path w="6365383" h="27432" stroke="0" extrusionOk="0">
                <a:moveTo>
                  <a:pt x="0" y="0"/>
                </a:moveTo>
                <a:cubicBezTo>
                  <a:pt x="152654" y="12967"/>
                  <a:pt x="297359" y="-4977"/>
                  <a:pt x="509231" y="0"/>
                </a:cubicBezTo>
                <a:cubicBezTo>
                  <a:pt x="721103" y="4977"/>
                  <a:pt x="792740" y="-12744"/>
                  <a:pt x="954807" y="0"/>
                </a:cubicBezTo>
                <a:cubicBezTo>
                  <a:pt x="1116874" y="12744"/>
                  <a:pt x="1322429" y="24743"/>
                  <a:pt x="1464038" y="0"/>
                </a:cubicBezTo>
                <a:cubicBezTo>
                  <a:pt x="1605647" y="-24743"/>
                  <a:pt x="1947393" y="-20672"/>
                  <a:pt x="2100576" y="0"/>
                </a:cubicBezTo>
                <a:cubicBezTo>
                  <a:pt x="2253759" y="20672"/>
                  <a:pt x="2622231" y="-30966"/>
                  <a:pt x="2800769" y="0"/>
                </a:cubicBezTo>
                <a:cubicBezTo>
                  <a:pt x="2979307" y="30966"/>
                  <a:pt x="3356872" y="-13631"/>
                  <a:pt x="3564614" y="0"/>
                </a:cubicBezTo>
                <a:cubicBezTo>
                  <a:pt x="3772356" y="13631"/>
                  <a:pt x="4163183" y="-4973"/>
                  <a:pt x="4328460" y="0"/>
                </a:cubicBezTo>
                <a:cubicBezTo>
                  <a:pt x="4493737" y="4973"/>
                  <a:pt x="4672761" y="-9287"/>
                  <a:pt x="4901345" y="0"/>
                </a:cubicBezTo>
                <a:cubicBezTo>
                  <a:pt x="5129930" y="9287"/>
                  <a:pt x="5395146" y="9436"/>
                  <a:pt x="5601537" y="0"/>
                </a:cubicBezTo>
                <a:cubicBezTo>
                  <a:pt x="5807928" y="-9436"/>
                  <a:pt x="5983747" y="-13862"/>
                  <a:pt x="6365383" y="0"/>
                </a:cubicBezTo>
                <a:cubicBezTo>
                  <a:pt x="6365699" y="13405"/>
                  <a:pt x="6365869" y="14360"/>
                  <a:pt x="6365383" y="27432"/>
                </a:cubicBezTo>
                <a:cubicBezTo>
                  <a:pt x="6195306" y="29393"/>
                  <a:pt x="5872535" y="56613"/>
                  <a:pt x="5728845" y="27432"/>
                </a:cubicBezTo>
                <a:cubicBezTo>
                  <a:pt x="5585155" y="-1749"/>
                  <a:pt x="5272464" y="11679"/>
                  <a:pt x="5028653" y="27432"/>
                </a:cubicBezTo>
                <a:cubicBezTo>
                  <a:pt x="4784842" y="43185"/>
                  <a:pt x="4688244" y="28658"/>
                  <a:pt x="4455768" y="27432"/>
                </a:cubicBezTo>
                <a:cubicBezTo>
                  <a:pt x="4223293" y="26206"/>
                  <a:pt x="4032880" y="15477"/>
                  <a:pt x="3882884" y="27432"/>
                </a:cubicBezTo>
                <a:cubicBezTo>
                  <a:pt x="3732888" y="39387"/>
                  <a:pt x="3278726" y="-7170"/>
                  <a:pt x="3119038" y="27432"/>
                </a:cubicBezTo>
                <a:cubicBezTo>
                  <a:pt x="2959350" y="62034"/>
                  <a:pt x="2786856" y="40315"/>
                  <a:pt x="2609807" y="27432"/>
                </a:cubicBezTo>
                <a:cubicBezTo>
                  <a:pt x="2432758" y="14549"/>
                  <a:pt x="2064373" y="16547"/>
                  <a:pt x="1909615" y="27432"/>
                </a:cubicBezTo>
                <a:cubicBezTo>
                  <a:pt x="1754857" y="38317"/>
                  <a:pt x="1663685" y="27374"/>
                  <a:pt x="1464038" y="27432"/>
                </a:cubicBezTo>
                <a:cubicBezTo>
                  <a:pt x="1264391" y="27490"/>
                  <a:pt x="1071013" y="1487"/>
                  <a:pt x="827500" y="27432"/>
                </a:cubicBezTo>
                <a:cubicBezTo>
                  <a:pt x="583987" y="53377"/>
                  <a:pt x="349818" y="3910"/>
                  <a:pt x="0" y="27432"/>
                </a:cubicBezTo>
                <a:cubicBezTo>
                  <a:pt x="-116" y="21844"/>
                  <a:pt x="591" y="65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DFC0CA-B491-F74E-AEFD-4EC1D64988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0120" y="4059936"/>
            <a:ext cx="10341864" cy="5225796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4000" b="1" dirty="0"/>
              <a:t>Theme: </a:t>
            </a:r>
            <a:r>
              <a:rPr lang="en-US" sz="4000" b="1" dirty="0">
                <a:solidFill>
                  <a:srgbClr val="00B0F0"/>
                </a:solidFill>
              </a:rPr>
              <a:t>Public Libraries Advancing Community Artificial Intelligence Literacy</a:t>
            </a:r>
            <a:endParaRPr lang="lt-LT" sz="4000" b="1" dirty="0">
              <a:solidFill>
                <a:srgbClr val="00B0F0"/>
              </a:solidFill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lt-LT" sz="2800" b="1" dirty="0">
              <a:solidFill>
                <a:srgbClr val="00B0F0"/>
              </a:solidFill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500" b="1" dirty="0"/>
              <a:t>Eligible: </a:t>
            </a:r>
            <a:r>
              <a:rPr lang="en-US" sz="3500" dirty="0"/>
              <a:t>Public and community libraries from developing and transition economy countries </a:t>
            </a:r>
            <a:endParaRPr lang="lt-LT" sz="3500" dirty="0"/>
          </a:p>
          <a:p>
            <a:pPr>
              <a:lnSpc>
                <a:spcPct val="90000"/>
              </a:lnSpc>
            </a:pPr>
            <a:endParaRPr lang="lt-LT" sz="3500" dirty="0"/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500" dirty="0"/>
              <a:t>Deadline: </a:t>
            </a:r>
            <a:r>
              <a:rPr lang="en-US" sz="3500" b="1" dirty="0"/>
              <a:t>Monday, October 26, 2026</a:t>
            </a:r>
            <a:endParaRPr lang="lt-LT" sz="3500" b="1" dirty="0"/>
          </a:p>
          <a:p>
            <a:pPr>
              <a:lnSpc>
                <a:spcPct val="90000"/>
              </a:lnSpc>
            </a:pPr>
            <a:endParaRPr lang="lt-LT" sz="3500" dirty="0"/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500" b="1" dirty="0"/>
              <a:t>Follow EIFL news: </a:t>
            </a:r>
            <a:r>
              <a:rPr lang="en-US" sz="3500" dirty="0">
                <a:hlinkClick r:id="rId2"/>
              </a:rPr>
              <a:t>https://eifl.net/news</a:t>
            </a:r>
            <a:endParaRPr lang="lt-LT" sz="3500" dirty="0"/>
          </a:p>
          <a:p>
            <a:pPr>
              <a:lnSpc>
                <a:spcPct val="90000"/>
              </a:lnSpc>
            </a:pPr>
            <a:endParaRPr lang="lt-LT" sz="3500" dirty="0"/>
          </a:p>
          <a:p>
            <a:pPr>
              <a:lnSpc>
                <a:spcPct val="90000"/>
              </a:lnSpc>
            </a:pPr>
            <a:r>
              <a:rPr lang="en-US" sz="3500" i="1" dirty="0"/>
              <a:t>Each winner will receive a trophy, a </a:t>
            </a:r>
            <a:r>
              <a:rPr lang="lt-LT" sz="3500" i="1" dirty="0"/>
              <a:t>$1,500 USD prize</a:t>
            </a:r>
            <a:r>
              <a:rPr lang="en-US" sz="3500" i="1" dirty="0"/>
              <a:t>, and international publicity.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242A96F-0A63-56AD-61B4-B6A9AD4AAA6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5" r="8200" b="-1"/>
          <a:stretch>
            <a:fillRect/>
          </a:stretch>
        </p:blipFill>
        <p:spPr>
          <a:xfrm>
            <a:off x="12440412" y="-56262"/>
            <a:ext cx="5008387" cy="64493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DFEF84-44B4-D06B-B06F-A2C0F64CE8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93988" y="6475011"/>
            <a:ext cx="5993892" cy="313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195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/>
          <p:cNvSpPr txBox="1">
            <a:spLocks noGrp="1"/>
          </p:cNvSpPr>
          <p:nvPr>
            <p:ph type="title" idx="4294967295"/>
          </p:nvPr>
        </p:nvSpPr>
        <p:spPr>
          <a:xfrm>
            <a:off x="782063" y="496713"/>
            <a:ext cx="3924300" cy="8672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Lato Heavy"/>
                <a:sym typeface="Lato Heavy"/>
              </a:rPr>
              <a:t>Authors</a:t>
            </a:r>
          </a:p>
        </p:txBody>
      </p:sp>
      <p:grpSp>
        <p:nvGrpSpPr>
          <p:cNvPr id="4" name="Group 3" descr="Authors photo">
            <a:extLst>
              <a:ext uri="{FF2B5EF4-FFF2-40B4-BE49-F238E27FC236}">
                <a16:creationId xmlns:a16="http://schemas.microsoft.com/office/drawing/2014/main" id="{37CB4FA4-D882-3286-085B-8A1DC221C009}"/>
              </a:ext>
            </a:extLst>
          </p:cNvPr>
          <p:cNvGrpSpPr/>
          <p:nvPr/>
        </p:nvGrpSpPr>
        <p:grpSpPr>
          <a:xfrm>
            <a:off x="728596" y="1871997"/>
            <a:ext cx="3767204" cy="3652503"/>
            <a:chOff x="4114800" y="3515472"/>
            <a:chExt cx="3665164" cy="3697845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3941374E-6CE2-659A-7221-828AC2D24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14800" y="3515472"/>
              <a:ext cx="3661188" cy="3661188"/>
            </a:xfrm>
            <a:prstGeom prst="rect">
              <a:avLst/>
            </a:prstGeom>
          </p:spPr>
        </p:pic>
        <p:sp>
          <p:nvSpPr>
            <p:cNvPr id="9" name="Freeform 9"/>
            <p:cNvSpPr/>
            <p:nvPr/>
          </p:nvSpPr>
          <p:spPr>
            <a:xfrm>
              <a:off x="4876800" y="4152900"/>
              <a:ext cx="2903164" cy="3060417"/>
            </a:xfrm>
            <a:custGeom>
              <a:avLst/>
              <a:gdLst/>
              <a:ahLst/>
              <a:cxnLst/>
              <a:rect l="l" t="t" r="r" b="b"/>
              <a:pathLst>
                <a:path w="3895162" h="3864593">
                  <a:moveTo>
                    <a:pt x="0" y="0"/>
                  </a:moveTo>
                  <a:lnTo>
                    <a:pt x="3895162" y="0"/>
                  </a:lnTo>
                  <a:lnTo>
                    <a:pt x="3895162" y="3864593"/>
                  </a:lnTo>
                  <a:lnTo>
                    <a:pt x="0" y="3864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 t="-395" b="-395"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213598" y="1871997"/>
            <a:ext cx="4053599" cy="5859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200" b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Lato Heavy"/>
              </a:rPr>
              <a:t>Ugn</a:t>
            </a:r>
            <a:r>
              <a:rPr lang="lt-LT" sz="32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Lato Heavy"/>
              </a:rPr>
              <a:t>ė Lipeikaitė</a:t>
            </a:r>
            <a:endParaRPr lang="en-US" sz="32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  <a:sym typeface="Lato Heavy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5213598" y="2705100"/>
            <a:ext cx="5302002" cy="9496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lt-LT" sz="2799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Lato"/>
              </a:rPr>
              <a:t>EIFL-PLIP Impact Manager</a:t>
            </a:r>
            <a:endParaRPr lang="en-US" sz="2799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  <a:sym typeface="Lato"/>
            </a:endParaRPr>
          </a:p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Lato"/>
              </a:rPr>
              <a:t>Santiago, Chile </a:t>
            </a:r>
            <a:r>
              <a:rPr lang="lt-LT" sz="2799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Lato"/>
              </a:rPr>
              <a:t> </a:t>
            </a:r>
            <a:endParaRPr lang="en-US" sz="2799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  <a:sym typeface="Lato"/>
            </a:endParaRPr>
          </a:p>
        </p:txBody>
      </p:sp>
      <p:pic>
        <p:nvPicPr>
          <p:cNvPr id="23" name="Picture 22" descr="Aurhors photo">
            <a:extLst>
              <a:ext uri="{FF2B5EF4-FFF2-40B4-BE49-F238E27FC236}">
                <a16:creationId xmlns:a16="http://schemas.microsoft.com/office/drawing/2014/main" id="{E4D984E6-C69E-BCEB-D724-047401F690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8596" y="5673394"/>
            <a:ext cx="3772698" cy="3786417"/>
          </a:xfrm>
          <a:prstGeom prst="rect">
            <a:avLst/>
          </a:prstGeom>
        </p:spPr>
      </p:pic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7132" y="6003515"/>
            <a:ext cx="3514162" cy="3456296"/>
          </a:xfrm>
          <a:custGeom>
            <a:avLst/>
            <a:gdLst/>
            <a:ahLst/>
            <a:cxnLst/>
            <a:rect l="l" t="t" r="r" b="b"/>
            <a:pathLst>
              <a:path w="3895162" h="3864593">
                <a:moveTo>
                  <a:pt x="0" y="0"/>
                </a:moveTo>
                <a:lnTo>
                  <a:pt x="3895162" y="0"/>
                </a:lnTo>
                <a:lnTo>
                  <a:pt x="3895162" y="3864593"/>
                </a:lnTo>
                <a:lnTo>
                  <a:pt x="0" y="3864593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t="-395" b="-395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4" name="TextBox 14"/>
          <p:cNvSpPr txBox="1"/>
          <p:nvPr/>
        </p:nvSpPr>
        <p:spPr>
          <a:xfrm>
            <a:off x="5246666" y="6591300"/>
            <a:ext cx="8686800" cy="565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lt-LT" sz="32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Lato Heavy"/>
              </a:rPr>
              <a:t>Ramunė Petuchovaitė</a:t>
            </a:r>
            <a:r>
              <a:rPr lang="en-US" sz="32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Lato Heavy"/>
              </a:rPr>
              <a:t> (presenter)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252417" y="7523247"/>
            <a:ext cx="5720383" cy="9496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lt-LT" sz="2799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Lato"/>
              </a:rPr>
              <a:t>EIFL-PLIP Programme Manager</a:t>
            </a:r>
            <a:endParaRPr lang="en-US" sz="2799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  <a:sym typeface="Lato"/>
            </a:endParaRPr>
          </a:p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Lato"/>
              </a:rPr>
              <a:t>Vilnius, Lithuania</a:t>
            </a:r>
          </a:p>
        </p:txBody>
      </p: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95017" y="8508145"/>
            <a:ext cx="1876074" cy="1309809"/>
          </a:xfrm>
          <a:custGeom>
            <a:avLst/>
            <a:gdLst/>
            <a:ahLst/>
            <a:cxnLst/>
            <a:rect l="l" t="t" r="r" b="b"/>
            <a:pathLst>
              <a:path w="1876074" h="1309809">
                <a:moveTo>
                  <a:pt x="0" y="0"/>
                </a:moveTo>
                <a:lnTo>
                  <a:pt x="1876074" y="0"/>
                </a:lnTo>
                <a:lnTo>
                  <a:pt x="1876074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95682" y="8508145"/>
            <a:ext cx="1875409" cy="1309809"/>
          </a:xfrm>
          <a:custGeom>
            <a:avLst/>
            <a:gdLst/>
            <a:ahLst/>
            <a:cxnLst/>
            <a:rect l="l" t="t" r="r" b="b"/>
            <a:pathLst>
              <a:path w="1875409" h="1309809">
                <a:moveTo>
                  <a:pt x="0" y="0"/>
                </a:moveTo>
                <a:lnTo>
                  <a:pt x="1875409" y="0"/>
                </a:lnTo>
                <a:lnTo>
                  <a:pt x="1875409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2B49529-0740-BD59-C5BF-8BC9A6B5EAD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56952" y="488236"/>
            <a:ext cx="10133439" cy="26746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The Digital Learning @ Ghana Public Libraries project</a:t>
            </a:r>
            <a:br>
              <a:rPr kumimoji="0" lang="en-US" sz="5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5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A map of Ghana with marked locations of public libraries">
            <a:extLst>
              <a:ext uri="{FF2B5EF4-FFF2-40B4-BE49-F238E27FC236}">
                <a16:creationId xmlns:a16="http://schemas.microsoft.com/office/drawing/2014/main" id="{8D4D5455-A06C-75FC-810E-67C1EF7B9F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2"/>
          <a:stretch>
            <a:fillRect/>
          </a:stretch>
        </p:blipFill>
        <p:spPr>
          <a:xfrm>
            <a:off x="12966" y="0"/>
            <a:ext cx="5927609" cy="7038892"/>
          </a:xfrm>
          <a:prstGeom prst="rect">
            <a:avLst/>
          </a:prstGeom>
          <a:noFill/>
        </p:spPr>
      </p:pic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F813D011-38EB-1B46-4387-C10485E1B1FD}"/>
              </a:ext>
            </a:extLst>
          </p:cNvPr>
          <p:cNvSpPr txBox="1">
            <a:spLocks/>
          </p:cNvSpPr>
          <p:nvPr/>
        </p:nvSpPr>
        <p:spPr>
          <a:xfrm>
            <a:off x="6019800" y="3882946"/>
            <a:ext cx="10668000" cy="522579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>
              <a:lnSpc>
                <a:spcPct val="90000"/>
              </a:lnSpc>
              <a:spcBef>
                <a:spcPts val="1800"/>
              </a:spcBef>
            </a:pP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Addressed the challenges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of students' digital skills gaps, device shortages, limited network connectivity, and the lack of ICT teachers in some schools.</a:t>
            </a:r>
          </a:p>
          <a:p>
            <a:pPr indent="-228600">
              <a:lnSpc>
                <a:spcPct val="90000"/>
              </a:lnSpc>
              <a:spcBef>
                <a:spcPts val="1800"/>
              </a:spcBef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Aimed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to expand educational opportunities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for students aged 12 to 18 by advancing their digital skills and engaging them in digital learning based on free and open educational resources (OERs) through public libraries.</a:t>
            </a:r>
          </a:p>
          <a:p>
            <a:pPr indent="-228600">
              <a:lnSpc>
                <a:spcPct val="90000"/>
              </a:lnSpc>
              <a:spcBef>
                <a:spcPts val="1800"/>
              </a:spcBef>
            </a:pP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Engaged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15 public libraries across Ghana. </a:t>
            </a:r>
          </a:p>
          <a:p>
            <a:pPr indent="-228600">
              <a:lnSpc>
                <a:spcPct val="90000"/>
              </a:lnSpc>
              <a:spcBef>
                <a:spcPts val="1800"/>
              </a:spcBef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32-month project,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completed in May 2026.</a:t>
            </a:r>
          </a:p>
          <a:p>
            <a:pPr indent="-228600">
              <a:lnSpc>
                <a:spcPct val="90000"/>
              </a:lnSpc>
              <a:spcBef>
                <a:spcPts val="1800"/>
              </a:spcBef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95682" y="8508145"/>
            <a:ext cx="1875409" cy="1309809"/>
          </a:xfrm>
          <a:custGeom>
            <a:avLst/>
            <a:gdLst/>
            <a:ahLst/>
            <a:cxnLst/>
            <a:rect l="l" t="t" r="r" b="b"/>
            <a:pathLst>
              <a:path w="1875409" h="1309809">
                <a:moveTo>
                  <a:pt x="0" y="0"/>
                </a:moveTo>
                <a:lnTo>
                  <a:pt x="1875409" y="0"/>
                </a:lnTo>
                <a:lnTo>
                  <a:pt x="1875409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95017" y="8508145"/>
            <a:ext cx="1876074" cy="1309809"/>
          </a:xfrm>
          <a:custGeom>
            <a:avLst/>
            <a:gdLst/>
            <a:ahLst/>
            <a:cxnLst/>
            <a:rect l="l" t="t" r="r" b="b"/>
            <a:pathLst>
              <a:path w="1876074" h="1309809">
                <a:moveTo>
                  <a:pt x="0" y="0"/>
                </a:moveTo>
                <a:lnTo>
                  <a:pt x="1876074" y="0"/>
                </a:lnTo>
                <a:lnTo>
                  <a:pt x="1876074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1028700" y="914400"/>
            <a:ext cx="5220816" cy="8672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Lato Heavy"/>
                <a:sym typeface="Lato Heavy"/>
              </a:rPr>
              <a:t>Project partners</a:t>
            </a:r>
          </a:p>
        </p:txBody>
      </p:sp>
      <p:pic>
        <p:nvPicPr>
          <p:cNvPr id="10" name="Picture 9" descr="A circular logo featuring the text 'Ghana Library Authority' and an image of a book with the abbreviation 'GhLA' on the cover.">
            <a:extLst>
              <a:ext uri="{FF2B5EF4-FFF2-40B4-BE49-F238E27FC236}">
                <a16:creationId xmlns:a16="http://schemas.microsoft.com/office/drawing/2014/main" id="{3309F941-439D-3807-1D61-8E3FEDAE0F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05100"/>
            <a:ext cx="2721921" cy="2559604"/>
          </a:xfrm>
          <a:prstGeom prst="rect">
            <a:avLst/>
          </a:prstGeom>
        </p:spPr>
      </p:pic>
      <p:pic>
        <p:nvPicPr>
          <p:cNvPr id="12" name="Picture 11" descr="The logo features the abbreviation 'EIFL' and the text 'Knowledge Without Boundaries'. &#10;&#10;&#10;&#10;&#10;">
            <a:extLst>
              <a:ext uri="{FF2B5EF4-FFF2-40B4-BE49-F238E27FC236}">
                <a16:creationId xmlns:a16="http://schemas.microsoft.com/office/drawing/2014/main" id="{853B8662-E104-D306-9832-59C43AFAA9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753100"/>
            <a:ext cx="3936352" cy="20574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4343400" y="2705099"/>
            <a:ext cx="11278443" cy="61636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Ghana Library Authority </a:t>
            </a:r>
            <a:r>
              <a:rPr lang="en-US" sz="3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(</a:t>
            </a:r>
            <a:r>
              <a:rPr lang="en-US" sz="32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GhLA</a:t>
            </a:r>
            <a:r>
              <a:rPr lang="en-US" sz="3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) is a government institution under the Ministry of Education responsible for establishing, equipping, maintaining, and managing public libraries in Ghana.</a:t>
            </a:r>
          </a:p>
          <a:p>
            <a:pPr>
              <a:spcBef>
                <a:spcPts val="1800"/>
              </a:spcBef>
            </a:pPr>
            <a:endParaRPr lang="en-US" sz="3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Lato"/>
              <a:sym typeface="Lato"/>
            </a:endParaRPr>
          </a:p>
          <a:p>
            <a:pPr marL="457200" indent="-457200" algn="l">
              <a:spcBef>
                <a:spcPts val="1800"/>
              </a:spcBef>
              <a:buFont typeface="Arial" pitchFamily="34" charset="0"/>
              <a:buChar char="•"/>
            </a:pP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EIFL</a:t>
            </a: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  <a:cs typeface="Lato"/>
                <a:sym typeface="Lato"/>
              </a:rPr>
              <a:t> (Electronic Information for Libraries) is a not-for-profit organization that partners with libraries to enable access to knowledge for research, education, and livelihoods in more than 50 developing and transitioning economy countries.</a:t>
            </a:r>
          </a:p>
          <a:p>
            <a:pPr marL="457200" indent="-457200" algn="l">
              <a:lnSpc>
                <a:spcPts val="4759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Lato"/>
              <a:sym typeface="Lato"/>
            </a:endParaRPr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4EE29937-7D9A-307B-46C0-2A8F97CD90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621843" y="8648700"/>
            <a:ext cx="1876074" cy="1309809"/>
          </a:xfrm>
          <a:custGeom>
            <a:avLst/>
            <a:gdLst/>
            <a:ahLst/>
            <a:cxnLst/>
            <a:rect l="l" t="t" r="r" b="b"/>
            <a:pathLst>
              <a:path w="1876074" h="1309809">
                <a:moveTo>
                  <a:pt x="0" y="0"/>
                </a:moveTo>
                <a:lnTo>
                  <a:pt x="1876074" y="0"/>
                </a:lnTo>
                <a:lnTo>
                  <a:pt x="1876074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323A21-A761-14E8-A550-C2E96DEAE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861AF017-741B-4CC0-B7C2-C9B94E5B81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2A542E6-1924-4FE2-89D1-3CB19468C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8288000" cy="10287000"/>
            <a:chOff x="0" y="0"/>
            <a:chExt cx="12192000" cy="6858000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F353183-2147-472B-AD7D-4A085FF6A4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AAA42C8-A082-4DFD-A5F3-FC9EF825B1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5FC9E5C3-B8DC-4532-8C1F-4D5331C64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95962" y="-18"/>
            <a:ext cx="12492039" cy="1028699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C08D1F9-17D8-DF94-AE3F-1098ABADD0D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75005" y="704172"/>
            <a:ext cx="7884320" cy="8096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Key activities </a:t>
            </a:r>
            <a:b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</a:b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11" name="Picture 10" descr="A child is working on a PowerPoint presentation on the computer in the classroom.&#10;&#10;&#10;&#10;&#10;">
            <a:extLst>
              <a:ext uri="{FF2B5EF4-FFF2-40B4-BE49-F238E27FC236}">
                <a16:creationId xmlns:a16="http://schemas.microsoft.com/office/drawing/2014/main" id="{079BA438-C6BD-4E7B-4032-78F90B936B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6293" y="958480"/>
            <a:ext cx="7884319" cy="4185000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14" name="Picture 13" descr="The children are playing the Rangers coding game at the desk, which involves puzzle-like tokens.">
            <a:extLst>
              <a:ext uri="{FF2B5EF4-FFF2-40B4-BE49-F238E27FC236}">
                <a16:creationId xmlns:a16="http://schemas.microsoft.com/office/drawing/2014/main" id="{4223C7AC-0419-71AE-8DA2-F8F238080D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6293" y="5278087"/>
            <a:ext cx="7884000" cy="4185000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FDF1AD50-53D8-1DB8-F5C1-4645B8B3AAF6}"/>
              </a:ext>
            </a:extLst>
          </p:cNvPr>
          <p:cNvSpPr txBox="1">
            <a:spLocks/>
          </p:cNvSpPr>
          <p:nvPr/>
        </p:nvSpPr>
        <p:spPr>
          <a:xfrm>
            <a:off x="9296400" y="2019300"/>
            <a:ext cx="7884321" cy="67818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>
              <a:lnSpc>
                <a:spcPct val="90000"/>
              </a:lnSpc>
              <a:spcBef>
                <a:spcPts val="1800"/>
              </a:spcBef>
            </a:pP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Lato"/>
              </a:rPr>
              <a:t>Needs assessment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Lato"/>
              </a:rPr>
              <a:t>informed decisions about the training curriculum and OER’s.</a:t>
            </a:r>
          </a:p>
          <a:p>
            <a:pPr indent="-228600">
              <a:lnSpc>
                <a:spcPct val="90000"/>
              </a:lnSpc>
              <a:spcBef>
                <a:spcPts val="1800"/>
              </a:spcBef>
            </a:pP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Lato"/>
              </a:rPr>
              <a:t>Training of Trainers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Lato"/>
              </a:rPr>
              <a:t>built the capacity of 30 public library staff to become digital learning facilitators.</a:t>
            </a:r>
          </a:p>
          <a:p>
            <a:pPr indent="-228600">
              <a:lnSpc>
                <a:spcPct val="90000"/>
              </a:lnSpc>
              <a:spcBef>
                <a:spcPts val="1800"/>
              </a:spcBef>
            </a:pP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Lato"/>
              </a:rPr>
              <a:t>Outreach to schools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Lato"/>
              </a:rPr>
              <a:t> brought fun, engaging classes on various digital subjects and some tablets to share.</a:t>
            </a:r>
          </a:p>
          <a:p>
            <a:pPr indent="-228600">
              <a:lnSpc>
                <a:spcPct val="90000"/>
              </a:lnSpc>
              <a:spcBef>
                <a:spcPts val="1800"/>
              </a:spcBef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Lato"/>
              </a:rPr>
              <a:t>Four-to-six-week-long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Lato"/>
              </a:rPr>
              <a:t>digital learning workshops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Lato"/>
              </a:rPr>
              <a:t> in libraries deepened and advanced students' digital and information literacy skills.</a:t>
            </a: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EE177641-112A-2AFC-3E7C-1164D85A0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95682" y="8508145"/>
            <a:ext cx="1875409" cy="1309809"/>
          </a:xfrm>
          <a:custGeom>
            <a:avLst/>
            <a:gdLst/>
            <a:ahLst/>
            <a:cxnLst/>
            <a:rect l="l" t="t" r="r" b="b"/>
            <a:pathLst>
              <a:path w="1875409" h="1309809">
                <a:moveTo>
                  <a:pt x="0" y="0"/>
                </a:moveTo>
                <a:lnTo>
                  <a:pt x="1875409" y="0"/>
                </a:lnTo>
                <a:lnTo>
                  <a:pt x="1875409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6E737A8-51B0-DA07-7628-FF38BE5993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95017" y="8508145"/>
            <a:ext cx="1876074" cy="1309809"/>
          </a:xfrm>
          <a:custGeom>
            <a:avLst/>
            <a:gdLst/>
            <a:ahLst/>
            <a:cxnLst/>
            <a:rect l="l" t="t" r="r" b="b"/>
            <a:pathLst>
              <a:path w="1876074" h="1309809">
                <a:moveTo>
                  <a:pt x="0" y="0"/>
                </a:moveTo>
                <a:lnTo>
                  <a:pt x="1876074" y="0"/>
                </a:lnTo>
                <a:lnTo>
                  <a:pt x="1876074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23165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C178F6-D0E5-F376-10BB-D1050EE22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95B1FC96-0749-41C9-BAED-E089E7714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D492694-8AC6-321F-F021-96E5531C87D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08433" y="7022938"/>
            <a:ext cx="6060671" cy="279501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By May 2026, Ghanaian public libraries engaged more than 22,100 students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14" name="Picture 13" descr="Four girls sharing one laptop in the library to practice digital skills">
            <a:extLst>
              <a:ext uri="{FF2B5EF4-FFF2-40B4-BE49-F238E27FC236}">
                <a16:creationId xmlns:a16="http://schemas.microsoft.com/office/drawing/2014/main" id="{1B951607-A81F-2A78-B5D4-FF102E4493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" y="10"/>
            <a:ext cx="9143993" cy="6294411"/>
          </a:xfrm>
          <a:custGeom>
            <a:avLst/>
            <a:gdLst/>
            <a:ahLst/>
            <a:cxnLst/>
            <a:rect l="l" t="t" r="r" b="b"/>
            <a:pathLst>
              <a:path w="6005375" h="4196281">
                <a:moveTo>
                  <a:pt x="0" y="0"/>
                </a:moveTo>
                <a:lnTo>
                  <a:pt x="6000672" y="0"/>
                </a:lnTo>
                <a:lnTo>
                  <a:pt x="5998730" y="19709"/>
                </a:lnTo>
                <a:cubicBezTo>
                  <a:pt x="6001245" y="280059"/>
                  <a:pt x="5986415" y="540409"/>
                  <a:pt x="5999656" y="800631"/>
                </a:cubicBezTo>
                <a:cubicBezTo>
                  <a:pt x="6009855" y="1001996"/>
                  <a:pt x="6003364" y="1203233"/>
                  <a:pt x="5999656" y="1404471"/>
                </a:cubicBezTo>
                <a:cubicBezTo>
                  <a:pt x="5992506" y="1790420"/>
                  <a:pt x="6003364" y="2175860"/>
                  <a:pt x="5998730" y="2561300"/>
                </a:cubicBezTo>
                <a:cubicBezTo>
                  <a:pt x="5996744" y="2732154"/>
                  <a:pt x="5998994" y="2902754"/>
                  <a:pt x="6003364" y="3073609"/>
                </a:cubicBezTo>
                <a:cubicBezTo>
                  <a:pt x="6009720" y="3317560"/>
                  <a:pt x="5999923" y="3561638"/>
                  <a:pt x="5989197" y="3805463"/>
                </a:cubicBezTo>
                <a:cubicBezTo>
                  <a:pt x="5985594" y="3872508"/>
                  <a:pt x="5984647" y="3939633"/>
                  <a:pt x="5986348" y="4006695"/>
                </a:cubicBezTo>
                <a:lnTo>
                  <a:pt x="5997254" y="4174633"/>
                </a:lnTo>
                <a:lnTo>
                  <a:pt x="5951601" y="4176620"/>
                </a:lnTo>
                <a:cubicBezTo>
                  <a:pt x="5886702" y="4176651"/>
                  <a:pt x="5821788" y="4174749"/>
                  <a:pt x="5756905" y="4173480"/>
                </a:cubicBezTo>
                <a:cubicBezTo>
                  <a:pt x="5518559" y="4169040"/>
                  <a:pt x="5280086" y="4173480"/>
                  <a:pt x="5042247" y="4150774"/>
                </a:cubicBezTo>
                <a:cubicBezTo>
                  <a:pt x="4977618" y="4144622"/>
                  <a:pt x="4912546" y="4140690"/>
                  <a:pt x="4847600" y="4141467"/>
                </a:cubicBezTo>
                <a:cubicBezTo>
                  <a:pt x="4782655" y="4142244"/>
                  <a:pt x="4717835" y="4147730"/>
                  <a:pt x="4653713" y="4160414"/>
                </a:cubicBezTo>
                <a:cubicBezTo>
                  <a:pt x="4446571" y="4200625"/>
                  <a:pt x="4238796" y="4203162"/>
                  <a:pt x="4029497" y="4186925"/>
                </a:cubicBezTo>
                <a:cubicBezTo>
                  <a:pt x="3943621" y="4180203"/>
                  <a:pt x="3857746" y="4169040"/>
                  <a:pt x="3771489" y="4171196"/>
                </a:cubicBezTo>
                <a:cubicBezTo>
                  <a:pt x="3623585" y="4175129"/>
                  <a:pt x="3475554" y="4167137"/>
                  <a:pt x="3327523" y="4169167"/>
                </a:cubicBezTo>
                <a:cubicBezTo>
                  <a:pt x="3323528" y="4169738"/>
                  <a:pt x="3319443" y="4169205"/>
                  <a:pt x="3315727" y="4167645"/>
                </a:cubicBezTo>
                <a:cubicBezTo>
                  <a:pt x="3278941" y="4142402"/>
                  <a:pt x="3238603" y="4152169"/>
                  <a:pt x="3200549" y="4158765"/>
                </a:cubicBezTo>
                <a:cubicBezTo>
                  <a:pt x="3074082" y="4180710"/>
                  <a:pt x="2947742" y="4191492"/>
                  <a:pt x="2819246" y="4174494"/>
                </a:cubicBezTo>
                <a:cubicBezTo>
                  <a:pt x="2696546" y="4156698"/>
                  <a:pt x="2572096" y="4154478"/>
                  <a:pt x="2448851" y="4167898"/>
                </a:cubicBezTo>
                <a:cubicBezTo>
                  <a:pt x="2279383" y="4187687"/>
                  <a:pt x="2110549" y="4183501"/>
                  <a:pt x="1941462" y="4167898"/>
                </a:cubicBezTo>
                <a:cubicBezTo>
                  <a:pt x="1872837" y="4161556"/>
                  <a:pt x="1803198" y="4150774"/>
                  <a:pt x="1735208" y="4166630"/>
                </a:cubicBezTo>
                <a:cubicBezTo>
                  <a:pt x="1651489" y="4186038"/>
                  <a:pt x="1568023" y="4179695"/>
                  <a:pt x="1484050" y="4175382"/>
                </a:cubicBezTo>
                <a:cubicBezTo>
                  <a:pt x="1377752" y="4169801"/>
                  <a:pt x="1271708" y="4153692"/>
                  <a:pt x="1165029" y="4166376"/>
                </a:cubicBezTo>
                <a:cubicBezTo>
                  <a:pt x="1115685" y="4172211"/>
                  <a:pt x="1066722" y="4181471"/>
                  <a:pt x="1016744" y="4179061"/>
                </a:cubicBezTo>
                <a:cubicBezTo>
                  <a:pt x="878481" y="4172719"/>
                  <a:pt x="740344" y="4165235"/>
                  <a:pt x="601826" y="4166376"/>
                </a:cubicBezTo>
                <a:cubicBezTo>
                  <a:pt x="543857" y="4166757"/>
                  <a:pt x="486268" y="4168659"/>
                  <a:pt x="428553" y="4172845"/>
                </a:cubicBezTo>
                <a:cubicBezTo>
                  <a:pt x="320859" y="4180710"/>
                  <a:pt x="213546" y="4170055"/>
                  <a:pt x="106234" y="4166249"/>
                </a:cubicBezTo>
                <a:lnTo>
                  <a:pt x="0" y="4171008"/>
                </a:lnTo>
                <a:close/>
              </a:path>
            </a:pathLst>
          </a:custGeom>
        </p:spPr>
      </p:pic>
      <p:pic>
        <p:nvPicPr>
          <p:cNvPr id="11" name="Picture 10" descr="Four children sharing a desktop computer in a library.">
            <a:extLst>
              <a:ext uri="{FF2B5EF4-FFF2-40B4-BE49-F238E27FC236}">
                <a16:creationId xmlns:a16="http://schemas.microsoft.com/office/drawing/2014/main" id="{20F7C9F1-C324-532D-ABAB-B7D5AB86E0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29700" y="10"/>
            <a:ext cx="9258292" cy="6281498"/>
          </a:xfrm>
          <a:custGeom>
            <a:avLst/>
            <a:gdLst/>
            <a:ahLst/>
            <a:cxnLst/>
            <a:rect l="l" t="t" r="r" b="b"/>
            <a:pathLst>
              <a:path w="6006950" h="4187672">
                <a:moveTo>
                  <a:pt x="9223" y="0"/>
                </a:moveTo>
                <a:lnTo>
                  <a:pt x="6006950" y="0"/>
                </a:lnTo>
                <a:lnTo>
                  <a:pt x="6006950" y="4169490"/>
                </a:lnTo>
                <a:lnTo>
                  <a:pt x="5787907" y="4174448"/>
                </a:lnTo>
                <a:cubicBezTo>
                  <a:pt x="5713866" y="4173475"/>
                  <a:pt x="5639861" y="4169853"/>
                  <a:pt x="5566029" y="4163587"/>
                </a:cubicBezTo>
                <a:cubicBezTo>
                  <a:pt x="5458843" y="4155595"/>
                  <a:pt x="5350768" y="4144559"/>
                  <a:pt x="5244343" y="4164855"/>
                </a:cubicBezTo>
                <a:cubicBezTo>
                  <a:pt x="5127517" y="4187307"/>
                  <a:pt x="5010817" y="4187434"/>
                  <a:pt x="4892977" y="4181726"/>
                </a:cubicBezTo>
                <a:cubicBezTo>
                  <a:pt x="4792260" y="4176906"/>
                  <a:pt x="4691923" y="4151536"/>
                  <a:pt x="4590445" y="4178301"/>
                </a:cubicBezTo>
                <a:cubicBezTo>
                  <a:pt x="4580348" y="4179772"/>
                  <a:pt x="4570061" y="4179341"/>
                  <a:pt x="4560128" y="4177032"/>
                </a:cubicBezTo>
                <a:cubicBezTo>
                  <a:pt x="4449137" y="4161684"/>
                  <a:pt x="4337384" y="4174242"/>
                  <a:pt x="4226013" y="4169929"/>
                </a:cubicBezTo>
                <a:cubicBezTo>
                  <a:pt x="4174640" y="4167899"/>
                  <a:pt x="4122252" y="4169041"/>
                  <a:pt x="4071513" y="4163587"/>
                </a:cubicBezTo>
                <a:cubicBezTo>
                  <a:pt x="3955067" y="4151156"/>
                  <a:pt x="3838874" y="4144559"/>
                  <a:pt x="3723697" y="4173861"/>
                </a:cubicBezTo>
                <a:cubicBezTo>
                  <a:pt x="3690082" y="4181764"/>
                  <a:pt x="3655732" y="4186013"/>
                  <a:pt x="3621204" y="4186546"/>
                </a:cubicBezTo>
                <a:cubicBezTo>
                  <a:pt x="3508437" y="4190605"/>
                  <a:pt x="3396050" y="4182867"/>
                  <a:pt x="3283664" y="4176525"/>
                </a:cubicBezTo>
                <a:cubicBezTo>
                  <a:pt x="3205652" y="4172085"/>
                  <a:pt x="3127768" y="4162445"/>
                  <a:pt x="3049630" y="4170563"/>
                </a:cubicBezTo>
                <a:cubicBezTo>
                  <a:pt x="3004218" y="4175257"/>
                  <a:pt x="2958427" y="4175257"/>
                  <a:pt x="2913015" y="4170563"/>
                </a:cubicBezTo>
                <a:cubicBezTo>
                  <a:pt x="2829321" y="4160758"/>
                  <a:pt x="2744879" y="4158931"/>
                  <a:pt x="2660842" y="4165109"/>
                </a:cubicBezTo>
                <a:cubicBezTo>
                  <a:pt x="2535390" y="4175891"/>
                  <a:pt x="2410065" y="4184897"/>
                  <a:pt x="2284232" y="4167773"/>
                </a:cubicBezTo>
                <a:cubicBezTo>
                  <a:pt x="2212868" y="4156559"/>
                  <a:pt x="2140312" y="4155240"/>
                  <a:pt x="2068592" y="4163840"/>
                </a:cubicBezTo>
                <a:cubicBezTo>
                  <a:pt x="1897729" y="4187814"/>
                  <a:pt x="1726485" y="4180077"/>
                  <a:pt x="1555241" y="4170183"/>
                </a:cubicBezTo>
                <a:cubicBezTo>
                  <a:pt x="1440824" y="4163460"/>
                  <a:pt x="1325901" y="4151156"/>
                  <a:pt x="1211738" y="4167392"/>
                </a:cubicBezTo>
                <a:cubicBezTo>
                  <a:pt x="1066118" y="4187688"/>
                  <a:pt x="920370" y="4180965"/>
                  <a:pt x="774368" y="4175003"/>
                </a:cubicBezTo>
                <a:cubicBezTo>
                  <a:pt x="667182" y="4170563"/>
                  <a:pt x="559869" y="4157117"/>
                  <a:pt x="452430" y="4173734"/>
                </a:cubicBezTo>
                <a:cubicBezTo>
                  <a:pt x="441369" y="4175244"/>
                  <a:pt x="430117" y="4174115"/>
                  <a:pt x="419576" y="4170436"/>
                </a:cubicBezTo>
                <a:cubicBezTo>
                  <a:pt x="378807" y="4157016"/>
                  <a:pt x="335096" y="4155215"/>
                  <a:pt x="293363" y="4165236"/>
                </a:cubicBezTo>
                <a:cubicBezTo>
                  <a:pt x="216367" y="4182106"/>
                  <a:pt x="139497" y="4189463"/>
                  <a:pt x="61105" y="4174115"/>
                </a:cubicBezTo>
                <a:lnTo>
                  <a:pt x="13323" y="4171265"/>
                </a:lnTo>
                <a:lnTo>
                  <a:pt x="28554" y="3843045"/>
                </a:lnTo>
                <a:cubicBezTo>
                  <a:pt x="30457" y="3722610"/>
                  <a:pt x="27412" y="3602256"/>
                  <a:pt x="15626" y="3482187"/>
                </a:cubicBezTo>
                <a:cubicBezTo>
                  <a:pt x="-847" y="3335690"/>
                  <a:pt x="-4304" y="3188124"/>
                  <a:pt x="5296" y="3041068"/>
                </a:cubicBezTo>
                <a:cubicBezTo>
                  <a:pt x="11786" y="2956911"/>
                  <a:pt x="18539" y="2872754"/>
                  <a:pt x="22776" y="2788472"/>
                </a:cubicBezTo>
                <a:cubicBezTo>
                  <a:pt x="28180" y="2668580"/>
                  <a:pt x="25173" y="2548474"/>
                  <a:pt x="13771" y="2428964"/>
                </a:cubicBezTo>
                <a:cubicBezTo>
                  <a:pt x="4237" y="2337829"/>
                  <a:pt x="3177" y="2246070"/>
                  <a:pt x="10593" y="2154757"/>
                </a:cubicBezTo>
                <a:cubicBezTo>
                  <a:pt x="25690" y="1999286"/>
                  <a:pt x="9931" y="1843813"/>
                  <a:pt x="5032" y="1688466"/>
                </a:cubicBezTo>
                <a:cubicBezTo>
                  <a:pt x="-3577" y="1402691"/>
                  <a:pt x="20393" y="1117045"/>
                  <a:pt x="9666" y="831270"/>
                </a:cubicBezTo>
                <a:cubicBezTo>
                  <a:pt x="3841" y="689908"/>
                  <a:pt x="16420" y="548673"/>
                  <a:pt x="9666" y="407311"/>
                </a:cubicBezTo>
                <a:cubicBezTo>
                  <a:pt x="4105" y="306755"/>
                  <a:pt x="397" y="206200"/>
                  <a:pt x="4105" y="105518"/>
                </a:cubicBezTo>
                <a:cubicBezTo>
                  <a:pt x="5164" y="78059"/>
                  <a:pt x="5826" y="50473"/>
                  <a:pt x="9534" y="23396"/>
                </a:cubicBezTo>
                <a:close/>
              </a:path>
            </a:pathLst>
          </a:custGeom>
        </p:spPr>
      </p:pic>
      <p:sp>
        <p:nvSpPr>
          <p:cNvPr id="37" name="sketch line">
            <a:extLst>
              <a:ext uri="{FF2B5EF4-FFF2-40B4-BE49-F238E27FC236}">
                <a16:creationId xmlns:a16="http://schemas.microsoft.com/office/drawing/2014/main" id="{63C1A86C-B1A8-4AEC-B001-595C91716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83530" y="8106807"/>
            <a:ext cx="2331720" cy="27432"/>
          </a:xfrm>
          <a:custGeom>
            <a:avLst/>
            <a:gdLst>
              <a:gd name="csX0" fmla="*/ 0 w 2331720"/>
              <a:gd name="csY0" fmla="*/ 0 h 27432"/>
              <a:gd name="csX1" fmla="*/ 559613 w 2331720"/>
              <a:gd name="csY1" fmla="*/ 0 h 27432"/>
              <a:gd name="csX2" fmla="*/ 1142543 w 2331720"/>
              <a:gd name="csY2" fmla="*/ 0 h 27432"/>
              <a:gd name="csX3" fmla="*/ 1725473 w 2331720"/>
              <a:gd name="csY3" fmla="*/ 0 h 27432"/>
              <a:gd name="csX4" fmla="*/ 2331720 w 2331720"/>
              <a:gd name="csY4" fmla="*/ 0 h 27432"/>
              <a:gd name="csX5" fmla="*/ 2331720 w 2331720"/>
              <a:gd name="csY5" fmla="*/ 27432 h 27432"/>
              <a:gd name="csX6" fmla="*/ 1748790 w 2331720"/>
              <a:gd name="csY6" fmla="*/ 27432 h 27432"/>
              <a:gd name="csX7" fmla="*/ 1212494 w 2331720"/>
              <a:gd name="csY7" fmla="*/ 27432 h 27432"/>
              <a:gd name="csX8" fmla="*/ 676199 w 2331720"/>
              <a:gd name="csY8" fmla="*/ 27432 h 27432"/>
              <a:gd name="csX9" fmla="*/ 0 w 2331720"/>
              <a:gd name="csY9" fmla="*/ 27432 h 27432"/>
              <a:gd name="csX10" fmla="*/ 0 w 2331720"/>
              <a:gd name="csY10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331720" h="27432" fill="none" extrusionOk="0">
                <a:moveTo>
                  <a:pt x="0" y="0"/>
                </a:moveTo>
                <a:cubicBezTo>
                  <a:pt x="193316" y="-14286"/>
                  <a:pt x="386509" y="-1125"/>
                  <a:pt x="559613" y="0"/>
                </a:cubicBezTo>
                <a:cubicBezTo>
                  <a:pt x="732717" y="1125"/>
                  <a:pt x="909882" y="-9285"/>
                  <a:pt x="1142543" y="0"/>
                </a:cubicBezTo>
                <a:cubicBezTo>
                  <a:pt x="1375204" y="9285"/>
                  <a:pt x="1490929" y="16422"/>
                  <a:pt x="1725473" y="0"/>
                </a:cubicBezTo>
                <a:cubicBezTo>
                  <a:pt x="1960017" y="-16422"/>
                  <a:pt x="2090698" y="-22558"/>
                  <a:pt x="2331720" y="0"/>
                </a:cubicBezTo>
                <a:cubicBezTo>
                  <a:pt x="2332023" y="11145"/>
                  <a:pt x="2331293" y="14758"/>
                  <a:pt x="2331720" y="27432"/>
                </a:cubicBezTo>
                <a:cubicBezTo>
                  <a:pt x="2105542" y="52313"/>
                  <a:pt x="2039251" y="32774"/>
                  <a:pt x="1748790" y="27432"/>
                </a:cubicBezTo>
                <a:cubicBezTo>
                  <a:pt x="1458329" y="22091"/>
                  <a:pt x="1436072" y="17457"/>
                  <a:pt x="1212494" y="27432"/>
                </a:cubicBezTo>
                <a:cubicBezTo>
                  <a:pt x="988916" y="37407"/>
                  <a:pt x="936768" y="34014"/>
                  <a:pt x="676199" y="27432"/>
                </a:cubicBezTo>
                <a:cubicBezTo>
                  <a:pt x="415630" y="20850"/>
                  <a:pt x="187181" y="2482"/>
                  <a:pt x="0" y="27432"/>
                </a:cubicBezTo>
                <a:cubicBezTo>
                  <a:pt x="-1145" y="17399"/>
                  <a:pt x="-496" y="9484"/>
                  <a:pt x="0" y="0"/>
                </a:cubicBezTo>
                <a:close/>
              </a:path>
              <a:path w="2331720" h="27432" stroke="0" extrusionOk="0">
                <a:moveTo>
                  <a:pt x="0" y="0"/>
                </a:moveTo>
                <a:cubicBezTo>
                  <a:pt x="139991" y="7893"/>
                  <a:pt x="383267" y="9775"/>
                  <a:pt x="559613" y="0"/>
                </a:cubicBezTo>
                <a:cubicBezTo>
                  <a:pt x="735959" y="-9775"/>
                  <a:pt x="830019" y="19030"/>
                  <a:pt x="1072591" y="0"/>
                </a:cubicBezTo>
                <a:cubicBezTo>
                  <a:pt x="1315163" y="-19030"/>
                  <a:pt x="1496242" y="-320"/>
                  <a:pt x="1702156" y="0"/>
                </a:cubicBezTo>
                <a:cubicBezTo>
                  <a:pt x="1908071" y="320"/>
                  <a:pt x="2097549" y="18703"/>
                  <a:pt x="2331720" y="0"/>
                </a:cubicBezTo>
                <a:cubicBezTo>
                  <a:pt x="2332591" y="6699"/>
                  <a:pt x="2332407" y="13731"/>
                  <a:pt x="2331720" y="27432"/>
                </a:cubicBezTo>
                <a:cubicBezTo>
                  <a:pt x="2093003" y="17823"/>
                  <a:pt x="1999036" y="42677"/>
                  <a:pt x="1795424" y="27432"/>
                </a:cubicBezTo>
                <a:cubicBezTo>
                  <a:pt x="1591812" y="12187"/>
                  <a:pt x="1414520" y="21492"/>
                  <a:pt x="1259129" y="27432"/>
                </a:cubicBezTo>
                <a:cubicBezTo>
                  <a:pt x="1103738" y="33372"/>
                  <a:pt x="912643" y="24838"/>
                  <a:pt x="629564" y="27432"/>
                </a:cubicBezTo>
                <a:cubicBezTo>
                  <a:pt x="346485" y="30026"/>
                  <a:pt x="198767" y="35305"/>
                  <a:pt x="0" y="27432"/>
                </a:cubicBezTo>
                <a:cubicBezTo>
                  <a:pt x="-806" y="19304"/>
                  <a:pt x="1360" y="903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E2F8B559-7F8D-9E2D-DE92-599402182134}"/>
              </a:ext>
            </a:extLst>
          </p:cNvPr>
          <p:cNvSpPr txBox="1">
            <a:spLocks/>
          </p:cNvSpPr>
          <p:nvPr/>
        </p:nvSpPr>
        <p:spPr>
          <a:xfrm>
            <a:off x="6661482" y="7307995"/>
            <a:ext cx="9444230" cy="24003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>
              <a:lnSpc>
                <a:spcPct val="90000"/>
              </a:lnSpc>
              <a:spcBef>
                <a:spcPts val="1800"/>
              </a:spcBef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Over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19,800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students from more than 300 Junior and Senior High Schools improved their digital literacy skills through outreach visits. </a:t>
            </a:r>
          </a:p>
          <a:p>
            <a:pPr indent="-228600">
              <a:lnSpc>
                <a:spcPct val="90000"/>
              </a:lnSpc>
              <a:spcBef>
                <a:spcPts val="1800"/>
              </a:spcBef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Over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2,300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students attended advanced 4-6-week in-library digital learning workshops and received certificates.</a:t>
            </a:r>
          </a:p>
          <a:p>
            <a:pPr marL="0" indent="-228600">
              <a:lnSpc>
                <a:spcPct val="90000"/>
              </a:lnSpc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2CA77081-98DB-9B45-C9E7-612332455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95682" y="8508145"/>
            <a:ext cx="1875409" cy="1309809"/>
          </a:xfrm>
          <a:custGeom>
            <a:avLst/>
            <a:gdLst/>
            <a:ahLst/>
            <a:cxnLst/>
            <a:rect l="l" t="t" r="r" b="b"/>
            <a:pathLst>
              <a:path w="1875409" h="1309809">
                <a:moveTo>
                  <a:pt x="0" y="0"/>
                </a:moveTo>
                <a:lnTo>
                  <a:pt x="1875409" y="0"/>
                </a:lnTo>
                <a:lnTo>
                  <a:pt x="1875409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AC4BDF20-AC58-EDE5-ECD9-884A3E165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95017" y="8508145"/>
            <a:ext cx="1876074" cy="1309809"/>
          </a:xfrm>
          <a:custGeom>
            <a:avLst/>
            <a:gdLst/>
            <a:ahLst/>
            <a:cxnLst/>
            <a:rect l="l" t="t" r="r" b="b"/>
            <a:pathLst>
              <a:path w="1876074" h="1309809">
                <a:moveTo>
                  <a:pt x="0" y="0"/>
                </a:moveTo>
                <a:lnTo>
                  <a:pt x="1876074" y="0"/>
                </a:lnTo>
                <a:lnTo>
                  <a:pt x="1876074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83817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2C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93458" y="8502676"/>
            <a:ext cx="1877145" cy="1311022"/>
          </a:xfrm>
          <a:custGeom>
            <a:avLst/>
            <a:gdLst/>
            <a:ahLst/>
            <a:cxnLst/>
            <a:rect l="l" t="t" r="r" b="b"/>
            <a:pathLst>
              <a:path w="1877145" h="1311022">
                <a:moveTo>
                  <a:pt x="0" y="0"/>
                </a:moveTo>
                <a:lnTo>
                  <a:pt x="1877146" y="0"/>
                </a:lnTo>
                <a:lnTo>
                  <a:pt x="1877146" y="1311022"/>
                </a:lnTo>
                <a:lnTo>
                  <a:pt x="0" y="13110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2438400" y="4691902"/>
            <a:ext cx="12615899" cy="90319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 Heavy"/>
                <a:ea typeface="Lato Heavy"/>
                <a:cs typeface="Lato Heavy"/>
                <a:sym typeface="Lato Heavy"/>
              </a:rPr>
              <a:t>How did we achieve this? </a:t>
            </a: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821DDA1A-DBDD-76CA-8C10-FD0C2F018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936829">
            <a:off x="-4745102" y="-3519150"/>
            <a:ext cx="8001000" cy="7870598"/>
          </a:xfrm>
          <a:prstGeom prst="arc">
            <a:avLst/>
          </a:prstGeom>
          <a:noFill/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344A2B6E-22AC-50CB-19D7-1E82F505C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797223">
            <a:off x="14958926" y="2375187"/>
            <a:ext cx="9099477" cy="10273040"/>
          </a:xfrm>
          <a:prstGeom prst="arc">
            <a:avLst>
              <a:gd name="adj1" fmla="val 16225267"/>
              <a:gd name="adj2" fmla="val 1478130"/>
            </a:avLst>
          </a:prstGeom>
          <a:noFill/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2F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93458" y="8502676"/>
            <a:ext cx="1877145" cy="1311022"/>
          </a:xfrm>
          <a:custGeom>
            <a:avLst/>
            <a:gdLst/>
            <a:ahLst/>
            <a:cxnLst/>
            <a:rect l="l" t="t" r="r" b="b"/>
            <a:pathLst>
              <a:path w="1877145" h="1311022">
                <a:moveTo>
                  <a:pt x="0" y="0"/>
                </a:moveTo>
                <a:lnTo>
                  <a:pt x="1877146" y="0"/>
                </a:lnTo>
                <a:lnTo>
                  <a:pt x="1877146" y="1311022"/>
                </a:lnTo>
                <a:lnTo>
                  <a:pt x="0" y="13110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4767116" y="1989157"/>
            <a:ext cx="10363200" cy="624786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From the beginning, we have chosen a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hands-on, interactive, game-based approach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to teaching information literacy skills. 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We selected and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adapted existing open educational resources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for the target audience.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Lato Heavy"/>
              <a:sym typeface="Lato Heavy"/>
            </a:endParaRPr>
          </a:p>
        </p:txBody>
      </p:sp>
      <p:pic>
        <p:nvPicPr>
          <p:cNvPr id="19" name="Picture 18" descr="An image of a smartphone displaying a game menu screen titled &quot;Rangers Powered by Tangible&quot;.&#10;&#10;">
            <a:extLst>
              <a:ext uri="{FF2B5EF4-FFF2-40B4-BE49-F238E27FC236}">
                <a16:creationId xmlns:a16="http://schemas.microsoft.com/office/drawing/2014/main" id="{4E8569E5-C539-027D-1689-525FD6DC80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83218" cy="5290109"/>
          </a:xfrm>
          <a:prstGeom prst="rect">
            <a:avLst/>
          </a:prstGeom>
        </p:spPr>
      </p:pic>
      <p:pic>
        <p:nvPicPr>
          <p:cNvPr id="5" name="Picture 4" descr="A graphic for Google's Interland, an interactive online game designed to teach internet safety and digital citizenship. &#10;">
            <a:extLst>
              <a:ext uri="{FF2B5EF4-FFF2-40B4-BE49-F238E27FC236}">
                <a16:creationId xmlns:a16="http://schemas.microsoft.com/office/drawing/2014/main" id="{156C1F9C-0B92-D1AD-5E64-011E38F620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" y="4752990"/>
            <a:ext cx="3583218" cy="3524683"/>
          </a:xfrm>
          <a:prstGeom prst="rect">
            <a:avLst/>
          </a:prstGeom>
        </p:spPr>
      </p:pic>
      <p:pic>
        <p:nvPicPr>
          <p:cNvPr id="15" name="Picture 14" descr="A screenshot of Canva homepage features the Canva logo and bold text &quot;Design made easy, and free.&quot; ">
            <a:extLst>
              <a:ext uri="{FF2B5EF4-FFF2-40B4-BE49-F238E27FC236}">
                <a16:creationId xmlns:a16="http://schemas.microsoft.com/office/drawing/2014/main" id="{6A5FC433-9443-05D5-2CA8-2C83E257D2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90314"/>
            <a:ext cx="3586014" cy="2192841"/>
          </a:xfrm>
          <a:prstGeom prst="rect">
            <a:avLst/>
          </a:prstGeom>
        </p:spPr>
      </p:pic>
      <p:sp>
        <p:nvSpPr>
          <p:cNvPr id="6" name="Arc 5">
            <a:extLst>
              <a:ext uri="{FF2B5EF4-FFF2-40B4-BE49-F238E27FC236}">
                <a16:creationId xmlns:a16="http://schemas.microsoft.com/office/drawing/2014/main" id="{A390FAB0-4303-20A9-DC95-6257FA71B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936829">
            <a:off x="-4745102" y="-3519150"/>
            <a:ext cx="8001000" cy="7870598"/>
          </a:xfrm>
          <a:prstGeom prst="arc">
            <a:avLst/>
          </a:prstGeom>
          <a:noFill/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47BDE8E7-E25A-1F02-0E26-DA5EC4F8E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797223">
            <a:off x="19454726" y="5042187"/>
            <a:ext cx="9099477" cy="10273040"/>
          </a:xfrm>
          <a:prstGeom prst="arc">
            <a:avLst>
              <a:gd name="adj1" fmla="val 16225267"/>
              <a:gd name="adj2" fmla="val 1478130"/>
            </a:avLst>
          </a:prstGeom>
          <a:noFill/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29155" y="-35923"/>
            <a:ext cx="10358845" cy="10322923"/>
          </a:xfrm>
          <a:custGeom>
            <a:avLst/>
            <a:gdLst/>
            <a:ahLst/>
            <a:cxnLst/>
            <a:rect l="l" t="t" r="r" b="b"/>
            <a:pathLst>
              <a:path w="10358845" h="10322923">
                <a:moveTo>
                  <a:pt x="0" y="0"/>
                </a:moveTo>
                <a:lnTo>
                  <a:pt x="10358845" y="0"/>
                </a:lnTo>
                <a:lnTo>
                  <a:pt x="10358845" y="10322923"/>
                </a:lnTo>
                <a:lnTo>
                  <a:pt x="0" y="1032292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 dirty="0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95682" y="8508145"/>
            <a:ext cx="1875409" cy="1309809"/>
          </a:xfrm>
          <a:custGeom>
            <a:avLst/>
            <a:gdLst/>
            <a:ahLst/>
            <a:cxnLst/>
            <a:rect l="l" t="t" r="r" b="b"/>
            <a:pathLst>
              <a:path w="1875409" h="1309809">
                <a:moveTo>
                  <a:pt x="0" y="0"/>
                </a:moveTo>
                <a:lnTo>
                  <a:pt x="1875409" y="0"/>
                </a:lnTo>
                <a:lnTo>
                  <a:pt x="1875409" y="1309810"/>
                </a:lnTo>
                <a:lnTo>
                  <a:pt x="0" y="13098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3886947-39C5-E7AC-BEA9-F84110A1905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42338" y="941828"/>
            <a:ext cx="8206462" cy="14465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We conducted a needs assessment study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CB41B7-0328-8782-5D0C-D6C04EF182DC}"/>
              </a:ext>
            </a:extLst>
          </p:cNvPr>
          <p:cNvSpPr txBox="1"/>
          <p:nvPr/>
        </p:nvSpPr>
        <p:spPr>
          <a:xfrm>
            <a:off x="1242338" y="3347907"/>
            <a:ext cx="7010400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178 interviews with regional and municipal education officers, head teachers, ICT teachers, and students. 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Verified the topics for the project's Training of Trainers </a:t>
            </a:r>
            <a:r>
              <a:rPr lang="en-US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programme</a:t>
            </a: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for library staff and informed the selection of the OER’s for library information literacy activities.</a:t>
            </a:r>
          </a:p>
        </p:txBody>
      </p:sp>
      <p:graphicFrame>
        <p:nvGraphicFramePr>
          <p:cNvPr id="4" name="Content Placeholder 7" descr="A graph listing six digital skills training topics: Hands on essential ICT skills; Information literacy; Coding /Web development; Graphic design; Online safety; Digital reading&#10;">
            <a:extLst>
              <a:ext uri="{FF2B5EF4-FFF2-40B4-BE49-F238E27FC236}">
                <a16:creationId xmlns:a16="http://schemas.microsoft.com/office/drawing/2014/main" id="{60067C45-F7CF-27F5-78D2-8AADBAF467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7708177"/>
              </p:ext>
            </p:extLst>
          </p:nvPr>
        </p:nvGraphicFramePr>
        <p:xfrm>
          <a:off x="3048000" y="1028700"/>
          <a:ext cx="17983199" cy="731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6360197-2581-49b8-bb7f-918e1bec8a09" xsi:nil="true"/>
    <lcf76f155ced4ddcb4097134ff3c332f xmlns="d9b4046e-54c9-4303-8c98-7412b26f93d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8DCE5C0E8DE54C8B2CEB739A71767A" ma:contentTypeVersion="13" ma:contentTypeDescription="Create a new document." ma:contentTypeScope="" ma:versionID="0b6a2dfff2137f6e3ee8add99cd10ddf">
  <xsd:schema xmlns:xsd="http://www.w3.org/2001/XMLSchema" xmlns:xs="http://www.w3.org/2001/XMLSchema" xmlns:p="http://schemas.microsoft.com/office/2006/metadata/properties" xmlns:ns2="d9b4046e-54c9-4303-8c98-7412b26f93d5" xmlns:ns3="66360197-2581-49b8-bb7f-918e1bec8a09" targetNamespace="http://schemas.microsoft.com/office/2006/metadata/properties" ma:root="true" ma:fieldsID="936a332f0652366e16b6d576eda6bbcc" ns2:_="" ns3:_="">
    <xsd:import namespace="d9b4046e-54c9-4303-8c98-7412b26f93d5"/>
    <xsd:import namespace="66360197-2581-49b8-bb7f-918e1bec8a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4046e-54c9-4303-8c98-7412b26f93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d4bb0e2b-093c-4708-a422-dc4a763614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360197-2581-49b8-bb7f-918e1bec8a09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ba000e09-fcd1-4763-afcc-05982be9e5dc}" ma:internalName="TaxCatchAll" ma:showField="CatchAllData" ma:web="66360197-2581-49b8-bb7f-918e1bec8a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5232573-E882-40DF-A6CE-CFF813A6438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A0BAD57-D653-4302-AC61-2714F048025A}">
  <ds:schemaRefs>
    <ds:schemaRef ds:uri="http://purl.org/dc/elements/1.1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d9b4046e-54c9-4303-8c98-7412b26f93d5"/>
    <ds:schemaRef ds:uri="66360197-2581-49b8-bb7f-918e1bec8a09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E9F72BD-A666-4951-BDC9-E8EBAA4307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b4046e-54c9-4303-8c98-7412b26f93d5"/>
    <ds:schemaRef ds:uri="66360197-2581-49b8-bb7f-918e1bec8a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817</Words>
  <Application>Microsoft Macintosh PowerPoint</Application>
  <PresentationFormat>Custom</PresentationFormat>
  <Paragraphs>83</Paragraphs>
  <Slides>17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Verdana</vt:lpstr>
      <vt:lpstr>Aptos</vt:lpstr>
      <vt:lpstr>Arial</vt:lpstr>
      <vt:lpstr>Calibri</vt:lpstr>
      <vt:lpstr>Lato Heavy</vt:lpstr>
      <vt:lpstr>Office Theme</vt:lpstr>
      <vt:lpstr>A Case Study of Public Libraries in Ghana:   Equipping Students with Critical Information Literacy Skills in the Age of AI and Misinformation </vt:lpstr>
      <vt:lpstr>Authors</vt:lpstr>
      <vt:lpstr>The Digital Learning @ Ghana Public Libraries project </vt:lpstr>
      <vt:lpstr>Project partners</vt:lpstr>
      <vt:lpstr>Key activities  </vt:lpstr>
      <vt:lpstr>By May 2026, Ghanaian public libraries engaged more than 22,100 students </vt:lpstr>
      <vt:lpstr>How did we achieve this? </vt:lpstr>
      <vt:lpstr>From the beginning, we have chosen a hands-on, interactive, game-based approach to teaching information literacy skills.  We selected and adapted existing open educational resources for the target audience.</vt:lpstr>
      <vt:lpstr>We conducted a needs assessment study</vt:lpstr>
      <vt:lpstr>Primary resources used for library information literacy training for students</vt:lpstr>
      <vt:lpstr>We co-created additional resources to address concerns about misinformation and AI-generated content</vt:lpstr>
      <vt:lpstr>What are the outcomes and impact?  </vt:lpstr>
      <vt:lpstr>Outcomes </vt:lpstr>
      <vt:lpstr>Students improved their knowledge of online searching and evaluation</vt:lpstr>
      <vt:lpstr>Students put their information literacy skills into practice</vt:lpstr>
      <vt:lpstr>Thank you!</vt:lpstr>
      <vt:lpstr>EIFL Public Library Innovation Award: A new call is opening soon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WLIC2026 units slide deck</dc:title>
  <dc:creator>Alain Zayan</dc:creator>
  <cp:lastModifiedBy>Jean Fairbairn</cp:lastModifiedBy>
  <cp:revision>7</cp:revision>
  <dcterms:created xsi:type="dcterms:W3CDTF">2006-08-16T00:00:00Z</dcterms:created>
  <dcterms:modified xsi:type="dcterms:W3CDTF">2026-08-10T08:11:02Z</dcterms:modified>
  <dc:identifier>DAHETc0M5h8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0x010100218DCE5C0E8DE54C8B2CEB739A71767A</vt:lpwstr>
  </property>
  <property fmtid="{D5CDD505-2E9C-101B-9397-08002B2CF9AE}" pid="3" name="MediaServiceImageTags">
    <vt:lpwstr/>
  </property>
</Properties>
</file>