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B_D56A2B14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0E_0.xml" ContentType="application/vnd.ms-powerpoint.comment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18"/>
  </p:notesMasterIdLst>
  <p:sldIdLst>
    <p:sldId id="256" r:id="rId5"/>
    <p:sldId id="298" r:id="rId6"/>
    <p:sldId id="299" r:id="rId7"/>
    <p:sldId id="258" r:id="rId8"/>
    <p:sldId id="300" r:id="rId9"/>
    <p:sldId id="301" r:id="rId10"/>
    <p:sldId id="291" r:id="rId11"/>
    <p:sldId id="304" r:id="rId12"/>
    <p:sldId id="303" r:id="rId13"/>
    <p:sldId id="302" r:id="rId14"/>
    <p:sldId id="270" r:id="rId15"/>
    <p:sldId id="292" r:id="rId16"/>
    <p:sldId id="305" r:id="rId17"/>
  </p:sldIdLst>
  <p:sldSz cx="12192000" cy="6858000"/>
  <p:notesSz cx="6669088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F77EE3-FB3C-0254-C79E-D4433CFFA450}" name="Silke Davison" initials="SD" userId="S::s.davison@oapen.org::6148c797-5fcc-4e59-a283-501a0c3c95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2C6"/>
    <a:srgbClr val="B1CBD6"/>
    <a:srgbClr val="E3C3C2"/>
    <a:srgbClr val="F9B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1E297-4C09-383F-29D4-EDF9D7A45A28}" v="112" dt="2024-10-21T12:51:16.708"/>
  </p1510:revLst>
</p1510:revInfo>
</file>

<file path=ppt/tableStyles.xml><?xml version="1.0" encoding="utf-8"?>
<a:tblStyleLst xmlns:a="http://schemas.openxmlformats.org/drawingml/2006/main" def="{0D4DF56C-5425-4274-BE7D-FFB803E4CE51}">
  <a:tblStyle styleId="{0D4DF56C-5425-4274-BE7D-FFB803E4CE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144" autoAdjust="0"/>
  </p:normalViewPr>
  <p:slideViewPr>
    <p:cSldViewPr snapToGrid="0">
      <p:cViewPr varScale="1">
        <p:scale>
          <a:sx n="111" d="100"/>
          <a:sy n="111" d="100"/>
        </p:scale>
        <p:origin x="10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A3EE39-C705-49B2-9DA7-660F9A43C4AC}" authorId="{0EF77EE3-FB3C-0254-C79E-D4433CFFA450}" created="2024-10-18T09:38:29.935">
    <pc:sldMkLst xmlns:pc="http://schemas.microsoft.com/office/powerpoint/2013/main/command">
      <pc:docMk/>
      <pc:sldMk cId="0" sldId="270"/>
    </pc:sldMkLst>
    <p188:txBody>
      <a:bodyPr/>
      <a:lstStyle/>
      <a:p>
        <a:r>
          <a:rPr lang="en-GB"/>
          <a:t>Here you can also talk about partnerships and connections</a:t>
        </a:r>
      </a:p>
    </p188:txBody>
  </p188:cm>
</p188:cmLst>
</file>

<file path=ppt/comments/modernComment_12B_D56A2B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CF98A6-479D-4971-9A93-32B6B2326828}" authorId="{0EF77EE3-FB3C-0254-C79E-D4433CFFA450}" created="2024-10-18T08:42:58.931">
    <pc:sldMkLst xmlns:pc="http://schemas.microsoft.com/office/powerpoint/2013/main/command">
      <pc:docMk/>
      <pc:sldMk cId="3580504852" sldId="299"/>
    </pc:sldMkLst>
    <p188:txBody>
      <a:bodyPr/>
      <a:lstStyle/>
      <a:p>
        <a:r>
          <a:rPr lang="en-GB"/>
          <a:t>Say something about (biblio)diversity here?</a:t>
        </a:r>
      </a:p>
    </p188:txBody>
  </p188:cm>
  <p188:cm id="{F7953FAB-0C96-42E4-B613-8DF2FC339EC3}" authorId="{0EF77EE3-FB3C-0254-C79E-D4433CFFA450}" created="2024-10-18T08:45:00.671">
    <pc:sldMkLst xmlns:pc="http://schemas.microsoft.com/office/powerpoint/2013/main/command">
      <pc:docMk/>
      <pc:sldMk cId="3580504852" sldId="299"/>
    </pc:sldMkLst>
    <p188:txBody>
      <a:bodyPr/>
      <a:lstStyle/>
      <a:p>
        <a:r>
          <a:rPr lang="en-GB"/>
          <a:t>Talk about working with other people/partnerships/collaborations?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 collection of around 50 articles about OA book publishing, based around the research life cycle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 free information resource to help authors better understand OA book publishing and tackle common myths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Guided by a global, multi-stakeholder Editorial Advisory Board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Relaunched this month with a new design, new features, updates articles and new articles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 new Knowledge Base to support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policy development for OA books, in cooperation with the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PALOMERA project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was added</a:t>
            </a:r>
            <a:endParaRPr lang="en-GB" dirty="0"/>
          </a:p>
        </p:txBody>
      </p:sp>
      <p:sp>
        <p:nvSpPr>
          <p:cNvPr id="537" name="Google Shape;5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08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558e2e4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30558e2e439_0_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0558e2e439_0_0:notes"/>
          <p:cNvSpPr txBox="1">
            <a:spLocks noGrp="1"/>
          </p:cNvSpPr>
          <p:nvPr>
            <p:ph type="sldNum" idx="12"/>
          </p:nvPr>
        </p:nvSpPr>
        <p:spPr>
          <a:xfrm>
            <a:off x="3778250" y="9428163"/>
            <a:ext cx="2889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Hosting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host books for publishers and a variety of partners.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Dissemination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provide freely-available metadata feeds in various formats and work with intermediaries to optimise dissemination of the collection.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preservation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work with partners to provide a stable repository infrastructure and digital preservation service.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Discovery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improve discovery in collaboration with DOAB.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provide the OAPEN Dashboard, based on the COUNTER standard.</a:t>
            </a:r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Publishers can join OAPEN if </a:t>
            </a:r>
            <a:endParaRPr lang="en-GB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they publish academic, peer reviewed books </a:t>
            </a:r>
            <a:endParaRPr lang="en-GB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that are made freely available or published under an open license 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OAPEN requires publishers to describe their peer review procedures and make these descriptions available for publication on the OAPEN website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71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Publishers can participate in DOAB for free if they meet the following two requirements (at a minimum):</a:t>
            </a:r>
          </a:p>
          <a:p>
            <a:pPr marL="742950" lvl="1" indent="-285750" algn="l" rtl="0">
              <a:spcBef>
                <a:spcPts val="399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their books are published under an open license (e.g., Creative Commons)</a:t>
            </a:r>
            <a:endParaRPr lang="en-GB" dirty="0"/>
          </a:p>
          <a:p>
            <a:pPr marL="742950" lvl="1" indent="-285750" algn="l" rtl="0">
              <a:spcBef>
                <a:spcPts val="399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their books have undergone independent and external peer review prior to publication</a:t>
            </a:r>
            <a:endParaRPr lang="en-GB" dirty="0"/>
          </a:p>
          <a:p>
            <a:pPr marL="342900" lvl="0" indent="-342900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If they meet the above two requirements, they can complete </a:t>
            </a:r>
            <a:r>
              <a:rPr lang="en-GB" sz="4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4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form</a:t>
            </a:r>
            <a:r>
              <a:rPr lang="en-GB" sz="4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GB" dirty="0"/>
          </a:p>
          <a:p>
            <a:pPr marL="342900" lvl="0" indent="-342900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Application review can take several months and publishers are informed of the outcome (accepted, rejected, further information required) after the first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1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GB" sz="4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89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understand peer review procedures vary widely depending on the discipline, and even between series, so we want publishers to have the opportunity to present the differences in as transparent a way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2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B78E8D"/>
              </a:buClr>
              <a:buSzPts val="2800"/>
              <a:buNone/>
              <a:defRPr>
                <a:solidFill>
                  <a:srgbClr val="B78E8D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B78E8D"/>
              </a:buClr>
              <a:buSzPts val="2400"/>
              <a:buNone/>
              <a:defRPr>
                <a:solidFill>
                  <a:srgbClr val="B78E8D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09600" y="154765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 sz="2000">
                <a:solidFill>
                  <a:srgbClr val="B78E8D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B78E8D"/>
              </a:buClr>
              <a:buSzPts val="1800"/>
              <a:buNone/>
              <a:defRPr sz="1800">
                <a:solidFill>
                  <a:srgbClr val="B78E8D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B78E8D"/>
              </a:buClr>
              <a:buSzPts val="1600"/>
              <a:buNone/>
              <a:defRPr sz="1600">
                <a:solidFill>
                  <a:srgbClr val="B78E8D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4938" y="6327775"/>
            <a:ext cx="665162" cy="38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Afbeelding met tekening, voedsel, teken&#10;&#10;Automatisch gegenereerde beschrijvi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263" y="6400800"/>
            <a:ext cx="9334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998200" y="274638"/>
            <a:ext cx="574675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"/>
          <p:cNvGrpSpPr/>
          <p:nvPr/>
        </p:nvGrpSpPr>
        <p:grpSpPr>
          <a:xfrm>
            <a:off x="3035300" y="6294438"/>
            <a:ext cx="9509125" cy="488950"/>
            <a:chOff x="2218038" y="6251430"/>
            <a:chExt cx="9973962" cy="395701"/>
          </a:xfrm>
        </p:grpSpPr>
        <p:cxnSp>
          <p:nvCxnSpPr>
            <p:cNvPr id="18" name="Google Shape;18;p1"/>
            <p:cNvCxnSpPr/>
            <p:nvPr/>
          </p:nvCxnSpPr>
          <p:spPr>
            <a:xfrm rot="10800000">
              <a:off x="2218038" y="6355494"/>
              <a:ext cx="9973962" cy="0"/>
            </a:xfrm>
            <a:prstGeom prst="straightConnector1">
              <a:avLst/>
            </a:prstGeom>
            <a:noFill/>
            <a:ln w="38100" cap="flat" cmpd="sng">
              <a:solidFill>
                <a:srgbClr val="A5393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1"/>
            <p:cNvCxnSpPr/>
            <p:nvPr/>
          </p:nvCxnSpPr>
          <p:spPr>
            <a:xfrm rot="10800000">
              <a:off x="2218038" y="6467267"/>
              <a:ext cx="9973962" cy="0"/>
            </a:xfrm>
            <a:prstGeom prst="straightConnector1">
              <a:avLst/>
            </a:prstGeom>
            <a:noFill/>
            <a:ln w="38100" cap="flat" cmpd="sng">
              <a:solidFill>
                <a:srgbClr val="0E5F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"/>
            <p:cNvCxnSpPr/>
            <p:nvPr/>
          </p:nvCxnSpPr>
          <p:spPr>
            <a:xfrm rot="10800000">
              <a:off x="2218038" y="6579039"/>
              <a:ext cx="9973962" cy="0"/>
            </a:xfrm>
            <a:prstGeom prst="straightConnector1">
              <a:avLst/>
            </a:prstGeom>
            <a:noFill/>
            <a:ln w="38100" cap="flat" cmpd="sng">
              <a:solidFill>
                <a:srgbClr val="F6821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"/>
            <p:cNvCxnSpPr/>
            <p:nvPr/>
          </p:nvCxnSpPr>
          <p:spPr>
            <a:xfrm flipH="1">
              <a:off x="9612757" y="6251430"/>
              <a:ext cx="859193" cy="395701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" name="Picture 2" descr="A yellow background with white letters&#10;&#10;Description automatically generated">
            <a:extLst>
              <a:ext uri="{FF2B5EF4-FFF2-40B4-BE49-F238E27FC236}">
                <a16:creationId xmlns:a16="http://schemas.microsoft.com/office/drawing/2014/main" id="{5EDA0F83-9795-D824-214C-299E4D281CF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08272" y="6395050"/>
            <a:ext cx="909469" cy="3105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about:blan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18/10/relationships/comments" Target="../comments/modernComment_10E_0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microsoft.com/office/2018/10/relationships/comments" Target="../comments/modernComment_12B_D56A2B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0" dirty="0"/>
              <a:t>Introduction to OAPEN and the Directory of Open Access Books (DOAB)</a:t>
            </a:r>
            <a:endParaRPr lang="en-US" dirty="0"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Jordy </a:t>
            </a:r>
            <a:r>
              <a:rPr lang="en-US" dirty="0" err="1"/>
              <a:t>Findanis</a:t>
            </a:r>
            <a:r>
              <a:rPr lang="en-US" dirty="0"/>
              <a:t>, Project Manager</a:t>
            </a:r>
            <a:endParaRPr dirty="0"/>
          </a:p>
          <a:p>
            <a:pPr marL="0" indent="0">
              <a:spcBef>
                <a:spcPts val="400"/>
              </a:spcBef>
              <a:buSzPts val="2000"/>
            </a:pPr>
            <a:r>
              <a:rPr lang="en-US" sz="2000" dirty="0"/>
              <a:t>Wednesday 23 October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0;p39" descr="A logo with orange letters&#10;&#10;Description automatically generated">
            <a:extLst>
              <a:ext uri="{FF2B5EF4-FFF2-40B4-BE49-F238E27FC236}">
                <a16:creationId xmlns:a16="http://schemas.microsoft.com/office/drawing/2014/main" id="{867B8086-FE5A-4D85-3064-ED56C5EBFD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039" y="2483227"/>
            <a:ext cx="1665961" cy="945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47651"/>
            <a:ext cx="10024997" cy="4525963"/>
          </a:xfrm>
        </p:spPr>
        <p:txBody>
          <a:bodyPr/>
          <a:lstStyle/>
          <a:p>
            <a:r>
              <a:rPr lang="en-GB" sz="2200" dirty="0"/>
              <a:t>Peer Review Information Service for Monographs (PRISM):</a:t>
            </a:r>
          </a:p>
          <a:p>
            <a:pPr lvl="1"/>
            <a:r>
              <a:rPr lang="en-GB" sz="2200" dirty="0">
                <a:hlinkClick r:id="rId4"/>
              </a:rPr>
              <a:t>PRISM</a:t>
            </a:r>
            <a:r>
              <a:rPr lang="en-GB" sz="2200" dirty="0"/>
              <a:t> provides publishers with the opportunity to display information about their peer review procedures at a publisher level and an individual title level</a:t>
            </a:r>
          </a:p>
          <a:p>
            <a:pPr lvl="1"/>
            <a:r>
              <a:rPr lang="en-GB" sz="2200" dirty="0"/>
              <a:t>Supports transparency around the quality assurance process of academic book publishing</a:t>
            </a:r>
          </a:p>
          <a:p>
            <a:pPr lvl="1"/>
            <a:r>
              <a:rPr lang="en-GB" sz="2200" dirty="0"/>
              <a:t>There is a PRISM widget available for publishers to use on their own websites </a:t>
            </a:r>
          </a:p>
          <a:p>
            <a:r>
              <a:rPr lang="en-GB" sz="2200" dirty="0"/>
              <a:t>DOAB </a:t>
            </a:r>
            <a:r>
              <a:rPr lang="en-GB" sz="2200" dirty="0">
                <a:hlinkClick r:id="rId4"/>
              </a:rPr>
              <a:t>Trusted Platform Network</a:t>
            </a:r>
            <a:endParaRPr lang="en-GB" sz="2200" dirty="0"/>
          </a:p>
          <a:p>
            <a:pPr lvl="1"/>
            <a:r>
              <a:rPr lang="en-GB" sz="2200" dirty="0"/>
              <a:t>A seamless process for publishers to list their OA books in DOAB</a:t>
            </a:r>
          </a:p>
          <a:p>
            <a:pPr lvl="1"/>
            <a:r>
              <a:rPr lang="en-GB" sz="2200" dirty="0"/>
              <a:t>Publishers who add their OA books to any of the platforms (see next slide) can request them to check which of their OA books meet the DOAB criteria</a:t>
            </a:r>
          </a:p>
          <a:p>
            <a:pPr lvl="1"/>
            <a:r>
              <a:rPr lang="en-GB" sz="2200" dirty="0"/>
              <a:t>Verified books are then automatically listed in DOAB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services of DOAB</a:t>
            </a:r>
          </a:p>
        </p:txBody>
      </p:sp>
      <p:pic>
        <p:nvPicPr>
          <p:cNvPr id="5" name="Google Shape;337;p40" descr="A black and orange logo&#10;&#10;Description automatically generated">
            <a:extLst>
              <a:ext uri="{FF2B5EF4-FFF2-40B4-BE49-F238E27FC236}">
                <a16:creationId xmlns:a16="http://schemas.microsoft.com/office/drawing/2014/main" id="{A974A3C2-BD06-311C-6E03-C9E439D0F9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7071" y="5273140"/>
            <a:ext cx="2625329" cy="800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15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/>
        </p:nvSpPr>
        <p:spPr>
          <a:xfrm rot="-5400000">
            <a:off x="-2085884" y="2678597"/>
            <a:ext cx="49160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		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Indexing</a:t>
            </a:r>
            <a:endParaRPr/>
          </a:p>
        </p:txBody>
      </p:sp>
      <p:pic>
        <p:nvPicPr>
          <p:cNvPr id="343" name="Google Shape;34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3234" y="654791"/>
            <a:ext cx="2736377" cy="9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4693" y="3332832"/>
            <a:ext cx="1447806" cy="84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 descr="SciELO Books | Faceboo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2200" y="3332831"/>
            <a:ext cx="1448634" cy="14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 descr="Journals in Project MU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992" y="3521160"/>
            <a:ext cx="2037933" cy="114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 descr="OpenEdition - Knowledge Unlatch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71855" y="3117274"/>
            <a:ext cx="2349263" cy="146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/>
          <p:nvPr/>
        </p:nvSpPr>
        <p:spPr>
          <a:xfrm rot="5400000">
            <a:off x="5851378" y="-2506595"/>
            <a:ext cx="598437" cy="1062479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9332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45475" y="4954791"/>
            <a:ext cx="2885185" cy="104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 descr="Et billede, der indeholder skærmbillede, Font/skrifttype, Grafik, grafisk design&#10;&#10;Automatisk genereret beskrivels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5816" y="4634256"/>
            <a:ext cx="1911186" cy="124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 descr="A cartoon monkey with a ha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2092" y="4841355"/>
            <a:ext cx="3005668" cy="83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 descr="A red and white logo with a letter j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60480" y="3117322"/>
            <a:ext cx="12858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E05D54-D85C-7575-9EC3-442586DF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02" y="1305635"/>
            <a:ext cx="8040196" cy="498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9" name="Google Shape;539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OAPEN Open Access Books Toolkit</a:t>
            </a:r>
            <a:endParaRPr dirty="0"/>
          </a:p>
        </p:txBody>
      </p:sp>
      <p:sp>
        <p:nvSpPr>
          <p:cNvPr id="543" name="Google Shape;543;p63"/>
          <p:cNvSpPr txBox="1"/>
          <p:nvPr/>
        </p:nvSpPr>
        <p:spPr>
          <a:xfrm>
            <a:off x="9551409" y="5552365"/>
            <a:ext cx="2595680" cy="4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https://oabooks-toolkit.org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543;p63">
            <a:extLst>
              <a:ext uri="{FF2B5EF4-FFF2-40B4-BE49-F238E27FC236}">
                <a16:creationId xmlns:a16="http://schemas.microsoft.com/office/drawing/2014/main" id="{6A9B15BA-83EC-B6A9-CFD7-45D70B53B952}"/>
              </a:ext>
            </a:extLst>
          </p:cNvPr>
          <p:cNvSpPr txBox="1"/>
          <p:nvPr/>
        </p:nvSpPr>
        <p:spPr>
          <a:xfrm>
            <a:off x="7784927" y="5812016"/>
            <a:ext cx="4407073" cy="4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https://knowledgebase.oabooks-toolkit.org/home</a:t>
            </a: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A7168-B89B-BAB0-76CF-26C740B8A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Jordy </a:t>
            </a:r>
            <a:r>
              <a:rPr lang="en-US" err="1"/>
              <a:t>Findanis</a:t>
            </a:r>
            <a:r>
              <a:rPr lang="en-US"/>
              <a:t>, Project Manager, OAPEN Foundation: </a:t>
            </a:r>
            <a:r>
              <a:rPr lang="en-US">
                <a:hlinkClick r:id="rId2"/>
              </a:rPr>
              <a:t>j.findanis@oapen.org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EAFA9-A2EB-6A1B-3953-46E943DB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47293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OAPEN Foundation</a:t>
            </a:r>
            <a:endParaRPr dirty="0"/>
          </a:p>
        </p:txBody>
      </p:sp>
      <p:sp>
        <p:nvSpPr>
          <p:cNvPr id="636" name="Google Shape;636;p67"/>
          <p:cNvSpPr txBox="1">
            <a:spLocks noGrp="1"/>
          </p:cNvSpPr>
          <p:nvPr>
            <p:ph type="body" idx="1"/>
          </p:nvPr>
        </p:nvSpPr>
        <p:spPr>
          <a:xfrm>
            <a:off x="609600" y="1547651"/>
            <a:ext cx="10972800" cy="210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953734"/>
                </a:solidFill>
              </a:rPr>
              <a:t>OAPEN promotes and supports the global transition to open access (OA) for academic books by providing services to publishers, funders, libraries, and researchers.</a:t>
            </a:r>
          </a:p>
          <a:p>
            <a:pPr marL="203200" indent="0">
              <a:spcBef>
                <a:spcPts val="0"/>
              </a:spcBef>
              <a:buNone/>
            </a:pPr>
            <a:endParaRPr lang="en-US" sz="2800" dirty="0"/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/>
              <a:t>OAPEN operates the following three platforms:</a:t>
            </a:r>
          </a:p>
          <a:p>
            <a:pPr marL="660400" indent="-457200">
              <a:spcBef>
                <a:spcPts val="0"/>
              </a:spcBef>
            </a:pPr>
            <a:r>
              <a:rPr lang="en-US" sz="2800" dirty="0"/>
              <a:t>OAPEN Library (</a:t>
            </a: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https://oapen.org</a:t>
            </a:r>
            <a:r>
              <a:rPr lang="en-US" sz="2800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  <a:p>
            <a:pPr marL="660400" indent="-457200">
              <a:lnSpc>
                <a:spcPct val="200000"/>
              </a:lnSpc>
              <a:spcBef>
                <a:spcPts val="0"/>
              </a:spcBef>
            </a:pPr>
            <a:r>
              <a:rPr lang="en-US" sz="2800" dirty="0"/>
              <a:t>Directory of Open Access Books (</a:t>
            </a: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https://doabooks.org</a:t>
            </a:r>
            <a:r>
              <a:rPr lang="en-US" sz="2800" u="sng" dirty="0">
                <a:solidFill>
                  <a:srgbClr val="C00000"/>
                </a:solidFill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  <a:p>
            <a:pPr marL="660400" indent="-457200">
              <a:lnSpc>
                <a:spcPct val="200000"/>
              </a:lnSpc>
              <a:spcBef>
                <a:spcPts val="0"/>
              </a:spcBef>
            </a:pPr>
            <a:r>
              <a:rPr lang="en-US" sz="2800" dirty="0"/>
              <a:t>OAPEN OA Books Toolkit (</a:t>
            </a: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https://oabooks-toolkit.org/</a:t>
            </a:r>
            <a:r>
              <a:rPr lang="en-US" sz="2800" u="sng" dirty="0">
                <a:solidFill>
                  <a:srgbClr val="C00000"/>
                </a:solidFill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  <a:p>
            <a:pPr marL="203200" indent="0">
              <a:spcBef>
                <a:spcPts val="0"/>
              </a:spcBef>
              <a:buNone/>
            </a:pPr>
            <a:endParaRPr lang="en-US" sz="2800" dirty="0"/>
          </a:p>
          <a:p>
            <a:pPr marL="342900" indent="-13970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 descr="A yellow background with white letters&#10;&#10;Description automatically generated">
            <a:extLst>
              <a:ext uri="{FF2B5EF4-FFF2-40B4-BE49-F238E27FC236}">
                <a16:creationId xmlns:a16="http://schemas.microsoft.com/office/drawing/2014/main" id="{2AD915DB-B4CB-74FF-01F9-EF25D1DED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753" y="5209744"/>
            <a:ext cx="1866466" cy="637330"/>
          </a:xfrm>
          <a:prstGeom prst="rect">
            <a:avLst/>
          </a:prstGeom>
        </p:spPr>
      </p:pic>
      <p:pic>
        <p:nvPicPr>
          <p:cNvPr id="8" name="Picture 7" descr="A black and orange logo&#10;&#10;Description automatically generated">
            <a:extLst>
              <a:ext uri="{FF2B5EF4-FFF2-40B4-BE49-F238E27FC236}">
                <a16:creationId xmlns:a16="http://schemas.microsoft.com/office/drawing/2014/main" id="{493EE930-9F78-4D19-4BB3-F66AD0DBF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753" y="4288971"/>
            <a:ext cx="1500661" cy="765375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A0F2AF19-7EB1-FF04-79D8-B57495784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1739" y="3253774"/>
            <a:ext cx="1500661" cy="8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Increase discoverability of peer-reviewed OA books</a:t>
            </a:r>
          </a:p>
          <a:p>
            <a:r>
              <a:rPr lang="en-GB" dirty="0"/>
              <a:t>Promote and build trust in OA book publishing</a:t>
            </a:r>
          </a:p>
          <a:p>
            <a:r>
              <a:rPr lang="en-GB" dirty="0"/>
              <a:t>Independent and not-for-profit</a:t>
            </a:r>
          </a:p>
          <a:p>
            <a:r>
              <a:rPr lang="en-GB" dirty="0">
                <a:hlinkClick r:id="rId3"/>
              </a:rPr>
              <a:t>Cannot be sold or acquired </a:t>
            </a:r>
            <a:endParaRPr lang="en-GB" dirty="0"/>
          </a:p>
          <a:p>
            <a:r>
              <a:rPr lang="en-GB" dirty="0"/>
              <a:t>Follow the </a:t>
            </a:r>
            <a:r>
              <a:rPr lang="en-GB" dirty="0">
                <a:hlinkClick r:id="rId3"/>
              </a:rPr>
              <a:t>Principles of Open Scholarly Infrastructure </a:t>
            </a:r>
            <a:r>
              <a:rPr lang="en-GB" dirty="0"/>
              <a:t>(POSI) </a:t>
            </a:r>
          </a:p>
          <a:p>
            <a:pPr lvl="1"/>
            <a:r>
              <a:rPr lang="en-GB" dirty="0"/>
              <a:t>Conducted </a:t>
            </a:r>
            <a:r>
              <a:rPr lang="en-GB" dirty="0">
                <a:hlinkClick r:id="rId3"/>
              </a:rPr>
              <a:t>self-audit</a:t>
            </a:r>
            <a:r>
              <a:rPr lang="en-GB" dirty="0"/>
              <a:t> in May 2023 (to be reviewed in May 2025)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OAPEN’s mission and values</a:t>
            </a:r>
          </a:p>
        </p:txBody>
      </p:sp>
    </p:spTree>
    <p:extLst>
      <p:ext uri="{BB962C8B-B14F-4D97-AF65-F5344CB8AC3E}">
        <p14:creationId xmlns:p14="http://schemas.microsoft.com/office/powerpoint/2010/main" val="35805048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511338" y="588080"/>
            <a:ext cx="11169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Our strategic ambitions include supporting the Sustainable Development Goals (SDGs)</a:t>
            </a:r>
            <a:endParaRPr dirty="0"/>
          </a:p>
        </p:txBody>
      </p:sp>
      <p:pic>
        <p:nvPicPr>
          <p:cNvPr id="206" name="Google Shape;206;p29" descr="Sustainable Development Goal 4: Quality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204" y="2029754"/>
            <a:ext cx="2759385" cy="27984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7" name="Google Shape;207;p29" descr="goal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8939" y="5120199"/>
            <a:ext cx="1331267" cy="11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 descr="Sustainable Development Goal 9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3952" y="2041121"/>
            <a:ext cx="2724072" cy="27757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9" name="Google Shape;209;p29" descr="Sustainable Development Goal 10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0387" y="2048043"/>
            <a:ext cx="2775780" cy="27619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862EE6E-BAA3-C7EA-8187-515E2A66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157"/>
          <a:stretch/>
        </p:blipFill>
        <p:spPr>
          <a:xfrm>
            <a:off x="6856124" y="2164281"/>
            <a:ext cx="4889561" cy="252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6019800" cy="4525963"/>
          </a:xfrm>
        </p:spPr>
        <p:txBody>
          <a:bodyPr/>
          <a:lstStyle/>
          <a:p>
            <a:r>
              <a:rPr lang="en-GB" sz="2200" dirty="0"/>
              <a:t>Launched in 2010</a:t>
            </a:r>
          </a:p>
          <a:p>
            <a:r>
              <a:rPr lang="en-GB" sz="2200" dirty="0"/>
              <a:t>Provides hosting, distribution, preservation, quality assurance and </a:t>
            </a:r>
            <a:r>
              <a:rPr lang="en-GB" sz="2200">
                <a:hlinkClick r:id="rId4"/>
              </a:rPr>
              <a:t>reporting</a:t>
            </a:r>
            <a:r>
              <a:rPr lang="en-GB" sz="2200"/>
              <a:t> </a:t>
            </a:r>
            <a:r>
              <a:rPr lang="en-GB" sz="2200">
                <a:hlinkClick r:id="rId4"/>
              </a:rPr>
              <a:t>services for publishers</a:t>
            </a:r>
            <a:r>
              <a:rPr lang="en-GB" sz="2200" dirty="0"/>
              <a:t> </a:t>
            </a:r>
          </a:p>
          <a:p>
            <a:r>
              <a:rPr lang="en-GB" sz="2200" dirty="0"/>
              <a:t>Collection of 37,500+ peer-reviewed OA books from 450+ publishers and 75+ languages</a:t>
            </a:r>
          </a:p>
          <a:p>
            <a:r>
              <a:rPr lang="en-GB" sz="2200" dirty="0"/>
              <a:t>Built on the open-source platform </a:t>
            </a:r>
            <a:r>
              <a:rPr lang="en-GB" sz="2200" dirty="0" err="1"/>
              <a:t>DSpace</a:t>
            </a:r>
            <a:r>
              <a:rPr lang="en-GB" sz="2200" dirty="0"/>
              <a:t> 6 and server soon to be hosted in CERN’s Data </a:t>
            </a:r>
            <a:r>
              <a:rPr lang="en-GB" sz="2200"/>
              <a:t>Center</a:t>
            </a:r>
            <a:endParaRPr lang="en-GB" sz="2200" dirty="0"/>
          </a:p>
          <a:p>
            <a:r>
              <a:rPr lang="en-GB" sz="2200"/>
              <a:t>On</a:t>
            </a:r>
            <a:r>
              <a:rPr lang="en-GB" sz="2200" dirty="0"/>
              <a:t> average, 1.5 million COUNTER downloads per month</a:t>
            </a:r>
          </a:p>
          <a:p>
            <a:r>
              <a:rPr lang="en-GB" sz="2200" dirty="0"/>
              <a:t>Explore the collection: </a:t>
            </a:r>
            <a:r>
              <a:rPr lang="en-GB" sz="2200" dirty="0">
                <a:hlinkClick r:id="rId4"/>
              </a:rPr>
              <a:t>https://library.oapen.org/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OAPEN Library</a:t>
            </a:r>
          </a:p>
        </p:txBody>
      </p:sp>
    </p:spTree>
    <p:extLst>
      <p:ext uri="{BB962C8B-B14F-4D97-AF65-F5344CB8AC3E}">
        <p14:creationId xmlns:p14="http://schemas.microsoft.com/office/powerpoint/2010/main" val="153749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6248400" cy="4525963"/>
          </a:xfrm>
        </p:spPr>
        <p:txBody>
          <a:bodyPr/>
          <a:lstStyle/>
          <a:p>
            <a:r>
              <a:rPr lang="en-GB" sz="2200" dirty="0"/>
              <a:t>Launched in 2013, in cooperation with </a:t>
            </a:r>
            <a:r>
              <a:rPr lang="en-GB" sz="2200" dirty="0" err="1">
                <a:hlinkClick r:id="rId3"/>
              </a:rPr>
              <a:t>OpenEdition</a:t>
            </a:r>
            <a:endParaRPr lang="en-GB" sz="2200" dirty="0"/>
          </a:p>
          <a:p>
            <a:r>
              <a:rPr lang="en-GB" sz="2200" dirty="0"/>
              <a:t>A community-driven discovery service, providing access to scholarly, peer-reviewed OA books</a:t>
            </a:r>
          </a:p>
          <a:p>
            <a:r>
              <a:rPr lang="en-GB" sz="2200" dirty="0"/>
              <a:t>Helps users to find trusted OA book publishers</a:t>
            </a:r>
          </a:p>
          <a:p>
            <a:r>
              <a:rPr lang="en-GB" sz="2200" dirty="0"/>
              <a:t>DOAB contains 88,000+ peer-reviewed OA books and chapters from 750+ publishers and 95+ languages</a:t>
            </a:r>
          </a:p>
          <a:p>
            <a:r>
              <a:rPr lang="en-GB" sz="2200" dirty="0"/>
              <a:t>Built on the open-source platform </a:t>
            </a:r>
            <a:r>
              <a:rPr lang="en-GB" sz="2200" dirty="0" err="1"/>
              <a:t>DSpace</a:t>
            </a:r>
            <a:r>
              <a:rPr lang="en-GB" sz="2200" dirty="0"/>
              <a:t> 6 and server soon to be hosted in CERN’s Data </a:t>
            </a:r>
            <a:r>
              <a:rPr lang="en-GB" sz="2200" dirty="0" err="1"/>
              <a:t>Center</a:t>
            </a:r>
            <a:endParaRPr lang="en-GB" sz="2200" dirty="0"/>
          </a:p>
          <a:p>
            <a:r>
              <a:rPr lang="en-GB" sz="2200" dirty="0"/>
              <a:t>All metadata is freely available under a CC0 license (</a:t>
            </a:r>
            <a:r>
              <a:rPr lang="en-GB" sz="2200" dirty="0">
                <a:hlinkClick r:id="rId3"/>
              </a:rPr>
              <a:t>access DOAB metadata</a:t>
            </a:r>
            <a:r>
              <a:rPr lang="en-GB" sz="2200" dirty="0"/>
              <a:t>) </a:t>
            </a:r>
          </a:p>
          <a:p>
            <a:r>
              <a:rPr lang="en-GB" sz="2200" dirty="0"/>
              <a:t>Explore DOAB: </a:t>
            </a:r>
            <a:r>
              <a:rPr lang="en-GB" sz="2200" dirty="0">
                <a:hlinkClick r:id="rId3"/>
              </a:rPr>
              <a:t>https://directory.doabooks.org/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Directory of Open Access Books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6BF4CA-BAA1-AC4F-C629-F72710866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890252"/>
            <a:ext cx="5246914" cy="3580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792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 The workflow of OAPEN and DOAB </a:t>
            </a:r>
            <a:endParaRPr dirty="0"/>
          </a:p>
        </p:txBody>
      </p:sp>
      <p:pic>
        <p:nvPicPr>
          <p:cNvPr id="534" name="Google Shape;534;p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4874"/>
          <a:stretch/>
        </p:blipFill>
        <p:spPr>
          <a:xfrm>
            <a:off x="1247958" y="1244414"/>
            <a:ext cx="9696083" cy="510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8" descr="A black background with orange letter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5625" y="3594732"/>
            <a:ext cx="27622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metadata is used by</a:t>
            </a:r>
            <a:endParaRPr/>
          </a:p>
        </p:txBody>
      </p:sp>
      <p:pic>
        <p:nvPicPr>
          <p:cNvPr id="488" name="Google Shape;488;p58" descr="A close-up of a numb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0055" y="3868734"/>
            <a:ext cx="2752726" cy="68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8" descr="A close-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5779" y="3356596"/>
            <a:ext cx="20478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8" descr="A black and grey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0271" y="4775446"/>
            <a:ext cx="2979208" cy="9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8" descr="A red and grey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6360" y="4702074"/>
            <a:ext cx="2662767" cy="9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8" descr="A close-up of a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133" y="2571219"/>
            <a:ext cx="2967567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8" descr="A logo with a rainbow colored swoosh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29562" y="1394316"/>
            <a:ext cx="3074459" cy="70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20105" y="1438804"/>
            <a:ext cx="28416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8" descr="Blue text on a black backgroun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54980" y="2559051"/>
            <a:ext cx="2386542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34314" y="4032872"/>
            <a:ext cx="3636169" cy="1157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58"/>
          <p:cNvGrpSpPr/>
          <p:nvPr/>
        </p:nvGrpSpPr>
        <p:grpSpPr>
          <a:xfrm>
            <a:off x="476251" y="1418865"/>
            <a:ext cx="3018754" cy="771525"/>
            <a:chOff x="5346441" y="5045231"/>
            <a:chExt cx="4062673" cy="1038327"/>
          </a:xfrm>
        </p:grpSpPr>
        <p:sp>
          <p:nvSpPr>
            <p:cNvPr id="498" name="Google Shape;498;p58"/>
            <p:cNvSpPr/>
            <p:nvPr/>
          </p:nvSpPr>
          <p:spPr>
            <a:xfrm>
              <a:off x="5346441" y="5045231"/>
              <a:ext cx="4062673" cy="10383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9" name="Google Shape;499;p58" descr="A close-up of a logo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404347" y="5099302"/>
              <a:ext cx="3946859" cy="930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0" name="Google Shape;500;p58" descr="A close-up of a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45781" y="2212421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8" descr="A logo for a graduate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478825" y="2208220"/>
            <a:ext cx="2062163" cy="1547813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8"/>
          <p:cNvSpPr txBox="1"/>
          <p:nvPr/>
        </p:nvSpPr>
        <p:spPr>
          <a:xfrm>
            <a:off x="8378550" y="5467000"/>
            <a:ext cx="4396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many more…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50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417638"/>
            <a:ext cx="6317293" cy="4525963"/>
          </a:xfrm>
        </p:spPr>
        <p:txBody>
          <a:bodyPr/>
          <a:lstStyle/>
          <a:p>
            <a:pPr marL="342900">
              <a:spcBef>
                <a:spcPts val="0"/>
              </a:spcBef>
              <a:buSzPts val="2000"/>
            </a:pPr>
            <a:r>
              <a:rPr lang="en-GB" sz="2000" dirty="0">
                <a:hlinkClick r:id="rId3"/>
              </a:rPr>
              <a:t>BAS</a:t>
            </a:r>
            <a:r>
              <a:rPr lang="en-GB" sz="2000" dirty="0"/>
              <a:t> aggregates standardised usage data from a range of sources, including: OAPEN, Google Books, </a:t>
            </a:r>
            <a:r>
              <a:rPr lang="en-GB" sz="2000" dirty="0" err="1"/>
              <a:t>Crossref</a:t>
            </a:r>
            <a:r>
              <a:rPr lang="en-GB" sz="2000" dirty="0"/>
              <a:t>, JSTOR, Fulcrum</a:t>
            </a:r>
          </a:p>
          <a:p>
            <a:pPr marL="342900">
              <a:spcBef>
                <a:spcPts val="400"/>
              </a:spcBef>
              <a:buSzPts val="2000"/>
            </a:pPr>
            <a:r>
              <a:rPr lang="en-GB" sz="2000" dirty="0"/>
              <a:t>BAS can help you: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 dirty="0"/>
              <a:t>Understand usage, by platform, subject, country, and titles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 dirty="0"/>
              <a:t>Easily synthesise and consolidate data and save time on manual data collection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 dirty="0"/>
              <a:t>Inform publishing decisions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 dirty="0"/>
              <a:t>Explain the value of open access publishing to authors and funders</a:t>
            </a:r>
          </a:p>
          <a:p>
            <a:pPr marL="342900">
              <a:spcBef>
                <a:spcPts val="400"/>
              </a:spcBef>
              <a:buSzPts val="2000"/>
            </a:pPr>
            <a:r>
              <a:rPr lang="en-GB" sz="2000" dirty="0"/>
              <a:t>View our live demo dashboard: </a:t>
            </a:r>
            <a:r>
              <a:rPr lang="en-GB" sz="2000" u="sng" dirty="0">
                <a:solidFill>
                  <a:schemeClr val="hlink"/>
                </a:solidFill>
                <a:hlinkClick r:id="rId3"/>
              </a:rPr>
              <a:t>https://template.book-analytics.org/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Books Analytics Service (BAS)</a:t>
            </a:r>
          </a:p>
        </p:txBody>
      </p:sp>
      <p:pic>
        <p:nvPicPr>
          <p:cNvPr id="4" name="Google Shape;359;p42">
            <a:extLst>
              <a:ext uri="{FF2B5EF4-FFF2-40B4-BE49-F238E27FC236}">
                <a16:creationId xmlns:a16="http://schemas.microsoft.com/office/drawing/2014/main" id="{3520107A-5D8D-5EC8-8A48-DFA595AD59A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2562" y="1416575"/>
            <a:ext cx="4808005" cy="470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09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953734"/>
      </a:dk1>
      <a:lt1>
        <a:srgbClr val="FFFFFF"/>
      </a:lt1>
      <a:dk2>
        <a:srgbClr val="0E5F8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63C8D1D189D4FA18673EA382AB63B" ma:contentTypeVersion="19" ma:contentTypeDescription="Create a new document." ma:contentTypeScope="" ma:versionID="80a0207808eaf28d40f00f04f72931b8">
  <xsd:schema xmlns:xsd="http://www.w3.org/2001/XMLSchema" xmlns:xs="http://www.w3.org/2001/XMLSchema" xmlns:p="http://schemas.microsoft.com/office/2006/metadata/properties" xmlns:ns2="be16e06f-ccc0-4a2a-b653-e59d5ac7b888" xmlns:ns3="2b29e309-834f-473b-984b-fde9a2cdbc10" targetNamespace="http://schemas.microsoft.com/office/2006/metadata/properties" ma:root="true" ma:fieldsID="c28dbd0b77e3296db644040a2ff13464" ns2:_="" ns3:_="">
    <xsd:import namespace="be16e06f-ccc0-4a2a-b653-e59d5ac7b888"/>
    <xsd:import namespace="2b29e309-834f-473b-984b-fde9a2cdbc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6e06f-ccc0-4a2a-b653-e59d5ac7b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c6ee54-034c-424b-aa77-696d36220a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umentType" ma:index="26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Contract"/>
              <xsd:enumeration value="Contact Information"/>
              <xsd:enumeration value="Choice 3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9e309-834f-473b-984b-fde9a2cdbc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699485-7fd6-4e37-8a0d-8e23cfa7f57c}" ma:internalName="TaxCatchAll" ma:showField="CatchAllData" ma:web="2b29e309-834f-473b-984b-fde9a2cdbc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29e309-834f-473b-984b-fde9a2cdbc10" xsi:nil="true"/>
    <DocumentType xmlns="be16e06f-ccc0-4a2a-b653-e59d5ac7b888" xsi:nil="true"/>
    <lcf76f155ced4ddcb4097134ff3c332f xmlns="be16e06f-ccc0-4a2a-b653-e59d5ac7b8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E917A8-FF6A-44EB-96F8-1393254EB20D}">
  <ds:schemaRefs>
    <ds:schemaRef ds:uri="2b29e309-834f-473b-984b-fde9a2cdbc10"/>
    <ds:schemaRef ds:uri="be16e06f-ccc0-4a2a-b653-e59d5ac7b8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62844BE-4D20-493B-9214-1E6492FD89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7D032-EBB2-4764-A245-80348BD3473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be16e06f-ccc0-4a2a-b653-e59d5ac7b888"/>
    <ds:schemaRef ds:uri="http://schemas.microsoft.com/office/2006/metadata/properties"/>
    <ds:schemaRef ds:uri="http://purl.org/dc/elements/1.1/"/>
    <ds:schemaRef ds:uri="2b29e309-834f-473b-984b-fde9a2cdbc1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909</Words>
  <Application>Microsoft Macintosh PowerPoint</Application>
  <PresentationFormat>Widescreen</PresentationFormat>
  <Paragraphs>86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Introduction to OAPEN and the Directory of Open Access Books (DOAB)</vt:lpstr>
      <vt:lpstr>OAPEN Foundation</vt:lpstr>
      <vt:lpstr>OAPEN’s mission and values</vt:lpstr>
      <vt:lpstr>Our strategic ambitions include supporting the Sustainable Development Goals (SDGs)</vt:lpstr>
      <vt:lpstr>About the OAPEN Library</vt:lpstr>
      <vt:lpstr>About the Directory of Open Access Books</vt:lpstr>
      <vt:lpstr> The workflow of OAPEN and DOAB </vt:lpstr>
      <vt:lpstr>Our metadata is used by</vt:lpstr>
      <vt:lpstr>The Books Analytics Service (BAS)</vt:lpstr>
      <vt:lpstr>Additional services of DOAB</vt:lpstr>
      <vt:lpstr>PowerPoint Presentation</vt:lpstr>
      <vt:lpstr>OAPEN Open Access Books Toolkit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OAPEN and the Directory of Open Access Books (DOAB)</dc:title>
  <dc:creator>Gebruiker</dc:creator>
  <cp:lastModifiedBy>Jean Fairbairn</cp:lastModifiedBy>
  <cp:revision>71</cp:revision>
  <dcterms:modified xsi:type="dcterms:W3CDTF">2024-10-28T16:32:30Z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0x01010069863C8D1D189D4FA18673EA382AB63B</vt:lpwstr>
  </property>
  <property fmtid="{D5CDD505-2E9C-101B-9397-08002B2CF9AE}" pid="3" name="MediaServiceImageTags">
    <vt:lpwstr/>
  </property>
</Properties>
</file>