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10" r:id="rId2"/>
  </p:sldMasterIdLst>
  <p:notesMasterIdLst>
    <p:notesMasterId r:id="rId24"/>
  </p:notesMasterIdLst>
  <p:sldIdLst>
    <p:sldId id="256" r:id="rId3"/>
    <p:sldId id="293" r:id="rId4"/>
    <p:sldId id="302" r:id="rId5"/>
    <p:sldId id="301" r:id="rId6"/>
    <p:sldId id="303" r:id="rId7"/>
    <p:sldId id="304" r:id="rId8"/>
    <p:sldId id="305" r:id="rId9"/>
    <p:sldId id="306" r:id="rId10"/>
    <p:sldId id="307" r:id="rId11"/>
    <p:sldId id="308" r:id="rId12"/>
    <p:sldId id="325" r:id="rId13"/>
    <p:sldId id="320" r:id="rId14"/>
    <p:sldId id="326" r:id="rId15"/>
    <p:sldId id="294" r:id="rId16"/>
    <p:sldId id="327" r:id="rId17"/>
    <p:sldId id="317" r:id="rId18"/>
    <p:sldId id="318" r:id="rId19"/>
    <p:sldId id="321" r:id="rId20"/>
    <p:sldId id="322" r:id="rId21"/>
    <p:sldId id="323" r:id="rId22"/>
    <p:sldId id="290" r:id="rId23"/>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0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1744" autoAdjust="0"/>
  </p:normalViewPr>
  <p:slideViewPr>
    <p:cSldViewPr snapToGrid="0">
      <p:cViewPr varScale="1">
        <p:scale>
          <a:sx n="115" d="100"/>
          <a:sy n="115" d="100"/>
        </p:scale>
        <p:origin x="880"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GB" sz="1800" b="1" i="0" baseline="0" dirty="0">
                <a:effectLst/>
                <a:latin typeface="Calibri" panose="020F0502020204030204" pitchFamily="34" charset="0"/>
                <a:ea typeface="Calibri" panose="020F0502020204030204" pitchFamily="34" charset="0"/>
                <a:cs typeface="Calibri" panose="020F0502020204030204" pitchFamily="34" charset="0"/>
              </a:rPr>
              <a:t>Publication software/location</a:t>
            </a:r>
            <a:r>
              <a:rPr lang="lt-LT" sz="1800" b="1" i="0" baseline="0" dirty="0">
                <a:effectLst/>
                <a:latin typeface="Calibri" panose="020F0502020204030204" pitchFamily="34" charset="0"/>
                <a:ea typeface="Calibri" panose="020F0502020204030204" pitchFamily="34" charset="0"/>
                <a:cs typeface="Calibri" panose="020F0502020204030204" pitchFamily="34" charset="0"/>
              </a:rPr>
              <a:t> </a:t>
            </a:r>
            <a:r>
              <a:rPr lang="lt-LT" sz="1800" b="1" i="0" baseline="0" dirty="0" err="1">
                <a:effectLst/>
                <a:latin typeface="Calibri" panose="020F0502020204030204" pitchFamily="34" charset="0"/>
                <a:ea typeface="Calibri" panose="020F0502020204030204" pitchFamily="34" charset="0"/>
                <a:cs typeface="Calibri" panose="020F0502020204030204" pitchFamily="34" charset="0"/>
              </a:rPr>
              <a:t>percent</a:t>
            </a:r>
            <a:endParaRPr lang="lt-LT" dirty="0">
              <a:effectLst/>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0714150274941897E-2"/>
          <c:y val="0.20035313001605101"/>
          <c:w val="0.90633274452860701"/>
          <c:h val="0.61595606728934105"/>
        </c:manualLayout>
      </c:layout>
      <c:barChart>
        <c:barDir val="col"/>
        <c:grouping val="clustered"/>
        <c:varyColors val="0"/>
        <c:ser>
          <c:idx val="0"/>
          <c:order val="0"/>
          <c:tx>
            <c:strRef>
              <c:f>Sheet1!$C$1</c:f>
              <c:strCache>
                <c:ptCount val="1"/>
                <c:pt idx="0">
                  <c:v>Percent</c:v>
                </c:pt>
              </c:strCache>
            </c:strRef>
          </c:tx>
          <c:spPr>
            <a:solidFill>
              <a:schemeClr val="tx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OJS3</c:v>
                </c:pt>
                <c:pt idx="1">
                  <c:v>Institution website</c:v>
                </c:pt>
                <c:pt idx="2">
                  <c:v>Other</c:v>
                </c:pt>
                <c:pt idx="3">
                  <c:v>Publimill</c:v>
                </c:pt>
                <c:pt idx="4">
                  <c:v>OJS2</c:v>
                </c:pt>
                <c:pt idx="5">
                  <c:v>Sciendo</c:v>
                </c:pt>
                <c:pt idx="6">
                  <c:v>MDPI</c:v>
                </c:pt>
              </c:strCache>
            </c:strRef>
          </c:cat>
          <c:val>
            <c:numRef>
              <c:f>Sheet1!$C$2:$C$8</c:f>
              <c:numCache>
                <c:formatCode>General</c:formatCode>
                <c:ptCount val="7"/>
                <c:pt idx="0">
                  <c:v>46.2</c:v>
                </c:pt>
                <c:pt idx="1">
                  <c:v>33.799999999999997</c:v>
                </c:pt>
                <c:pt idx="2">
                  <c:v>8</c:v>
                </c:pt>
                <c:pt idx="3">
                  <c:v>6.2</c:v>
                </c:pt>
                <c:pt idx="4">
                  <c:v>3.1</c:v>
                </c:pt>
                <c:pt idx="5">
                  <c:v>2.2000000000000002</c:v>
                </c:pt>
                <c:pt idx="6">
                  <c:v>0.4</c:v>
                </c:pt>
              </c:numCache>
            </c:numRef>
          </c:val>
          <c:extLst>
            <c:ext xmlns:c16="http://schemas.microsoft.com/office/drawing/2014/chart" uri="{C3380CC4-5D6E-409C-BE32-E72D297353CC}">
              <c16:uniqueId val="{00000000-AD63-4DE8-8A17-D3EC9C2B29F6}"/>
            </c:ext>
          </c:extLst>
        </c:ser>
        <c:dLbls>
          <c:showLegendKey val="0"/>
          <c:showVal val="0"/>
          <c:showCatName val="0"/>
          <c:showSerName val="0"/>
          <c:showPercent val="0"/>
          <c:showBubbleSize val="0"/>
        </c:dLbls>
        <c:gapWidth val="219"/>
        <c:overlap val="-27"/>
        <c:axId val="-2095234480"/>
        <c:axId val="-1926778768"/>
      </c:barChart>
      <c:catAx>
        <c:axId val="-20952344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26778768"/>
        <c:crosses val="autoZero"/>
        <c:auto val="1"/>
        <c:lblAlgn val="ctr"/>
        <c:lblOffset val="100"/>
        <c:noMultiLvlLbl val="0"/>
      </c:catAx>
      <c:valAx>
        <c:axId val="-1926778768"/>
        <c:scaling>
          <c:orientation val="minMax"/>
        </c:scaling>
        <c:delete val="0"/>
        <c:axPos val="l"/>
        <c:majorGridlines>
          <c:spPr>
            <a:ln w="6350" cap="flat" cmpd="sng" algn="ctr">
              <a:solidFill>
                <a:schemeClr val="accent2"/>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52344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GB" sz="1800" b="1" i="0" baseline="0" dirty="0">
                <a:effectLst/>
                <a:latin typeface="Calibri" panose="020F0502020204030204" pitchFamily="34" charset="0"/>
                <a:ea typeface="Calibri" panose="020F0502020204030204" pitchFamily="34" charset="0"/>
                <a:cs typeface="Calibri" panose="020F0502020204030204" pitchFamily="34" charset="0"/>
              </a:rPr>
              <a:t>Manuscript delivery technology</a:t>
            </a:r>
            <a:r>
              <a:rPr lang="lt-LT" sz="1800" b="1" i="0" baseline="0" dirty="0">
                <a:effectLst/>
                <a:latin typeface="Calibri" panose="020F0502020204030204" pitchFamily="34" charset="0"/>
                <a:ea typeface="Calibri" panose="020F0502020204030204" pitchFamily="34" charset="0"/>
                <a:cs typeface="Calibri" panose="020F0502020204030204" pitchFamily="34" charset="0"/>
              </a:rPr>
              <a:t> </a:t>
            </a:r>
            <a:r>
              <a:rPr lang="lt-LT" sz="1800" b="1" i="0" baseline="0" dirty="0" err="1">
                <a:effectLst/>
                <a:latin typeface="Calibri" panose="020F0502020204030204" pitchFamily="34" charset="0"/>
                <a:ea typeface="Calibri" panose="020F0502020204030204" pitchFamily="34" charset="0"/>
                <a:cs typeface="Calibri" panose="020F0502020204030204" pitchFamily="34" charset="0"/>
              </a:rPr>
              <a:t>percent</a:t>
            </a:r>
            <a:endParaRPr lang="lt-LT" dirty="0">
              <a:effectLst/>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0714150274941897E-2"/>
          <c:y val="0.20035313001605101"/>
          <c:w val="0.90633274452860701"/>
          <c:h val="0.61595606728934105"/>
        </c:manualLayout>
      </c:layout>
      <c:barChart>
        <c:barDir val="col"/>
        <c:grouping val="clustered"/>
        <c:varyColors val="0"/>
        <c:ser>
          <c:idx val="0"/>
          <c:order val="0"/>
          <c:tx>
            <c:strRef>
              <c:f>Sheet1!$C$1</c:f>
              <c:strCache>
                <c:ptCount val="1"/>
                <c:pt idx="0">
                  <c:v>Percent</c:v>
                </c:pt>
              </c:strCache>
            </c:strRef>
          </c:tx>
          <c:spPr>
            <a:solidFill>
              <a:schemeClr val="tx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Email</c:v>
                </c:pt>
                <c:pt idx="1">
                  <c:v>OJS</c:v>
                </c:pt>
                <c:pt idx="2">
                  <c:v>Other</c:v>
                </c:pt>
                <c:pt idx="3">
                  <c:v>ScholarOne Manuscripts</c:v>
                </c:pt>
              </c:strCache>
            </c:strRef>
          </c:cat>
          <c:val>
            <c:numRef>
              <c:f>Sheet1!$C$2:$C$5</c:f>
              <c:numCache>
                <c:formatCode>General</c:formatCode>
                <c:ptCount val="4"/>
                <c:pt idx="0">
                  <c:v>43.6</c:v>
                </c:pt>
                <c:pt idx="1">
                  <c:v>32</c:v>
                </c:pt>
                <c:pt idx="2">
                  <c:v>11.1</c:v>
                </c:pt>
                <c:pt idx="3">
                  <c:v>6.7</c:v>
                </c:pt>
              </c:numCache>
            </c:numRef>
          </c:val>
          <c:extLst>
            <c:ext xmlns:c16="http://schemas.microsoft.com/office/drawing/2014/chart" uri="{C3380CC4-5D6E-409C-BE32-E72D297353CC}">
              <c16:uniqueId val="{00000000-AD63-4DE8-8A17-D3EC9C2B29F6}"/>
            </c:ext>
          </c:extLst>
        </c:ser>
        <c:dLbls>
          <c:showLegendKey val="0"/>
          <c:showVal val="0"/>
          <c:showCatName val="0"/>
          <c:showSerName val="0"/>
          <c:showPercent val="0"/>
          <c:showBubbleSize val="0"/>
        </c:dLbls>
        <c:gapWidth val="219"/>
        <c:overlap val="-27"/>
        <c:axId val="-2095234480"/>
        <c:axId val="-1926778768"/>
      </c:barChart>
      <c:catAx>
        <c:axId val="-20952344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26778768"/>
        <c:crosses val="autoZero"/>
        <c:auto val="1"/>
        <c:lblAlgn val="ctr"/>
        <c:lblOffset val="100"/>
        <c:noMultiLvlLbl val="0"/>
      </c:catAx>
      <c:valAx>
        <c:axId val="-1926778768"/>
        <c:scaling>
          <c:orientation val="minMax"/>
        </c:scaling>
        <c:delete val="0"/>
        <c:axPos val="l"/>
        <c:majorGridlines>
          <c:spPr>
            <a:ln w="6350" cap="flat" cmpd="sng" algn="ctr">
              <a:solidFill>
                <a:schemeClr val="accent2"/>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52344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lt-LT" sz="1800" b="1" i="0" baseline="0" dirty="0" err="1">
                <a:effectLst/>
                <a:latin typeface="Calibri" panose="020F0502020204030204" pitchFamily="34" charset="0"/>
                <a:ea typeface="Calibri" panose="020F0502020204030204" pitchFamily="34" charset="0"/>
                <a:cs typeface="Calibri" panose="020F0502020204030204" pitchFamily="34" charset="0"/>
              </a:rPr>
              <a:t>Peer</a:t>
            </a:r>
            <a:r>
              <a:rPr lang="lt-LT" sz="1800" b="1" i="0" baseline="0" dirty="0">
                <a:effectLst/>
                <a:latin typeface="Calibri" panose="020F0502020204030204" pitchFamily="34" charset="0"/>
                <a:ea typeface="Calibri" panose="020F0502020204030204" pitchFamily="34" charset="0"/>
                <a:cs typeface="Calibri" panose="020F0502020204030204" pitchFamily="34" charset="0"/>
              </a:rPr>
              <a:t> </a:t>
            </a:r>
            <a:r>
              <a:rPr lang="lt-LT" sz="1800" b="1" i="0" baseline="0" dirty="0" err="1">
                <a:effectLst/>
                <a:latin typeface="Calibri" panose="020F0502020204030204" pitchFamily="34" charset="0"/>
                <a:ea typeface="Calibri" panose="020F0502020204030204" pitchFamily="34" charset="0"/>
                <a:cs typeface="Calibri" panose="020F0502020204030204" pitchFamily="34" charset="0"/>
              </a:rPr>
              <a:t>review</a:t>
            </a:r>
            <a:r>
              <a:rPr lang="lt-LT" sz="1800" b="1" i="0" baseline="0" dirty="0">
                <a:effectLst/>
                <a:latin typeface="Calibri" panose="020F0502020204030204" pitchFamily="34" charset="0"/>
                <a:ea typeface="Calibri" panose="020F0502020204030204" pitchFamily="34" charset="0"/>
                <a:cs typeface="Calibri" panose="020F0502020204030204" pitchFamily="34" charset="0"/>
              </a:rPr>
              <a:t> </a:t>
            </a:r>
            <a:r>
              <a:rPr lang="lt-LT" sz="1800" b="1" i="0" baseline="0" dirty="0" err="1">
                <a:effectLst/>
                <a:latin typeface="Calibri" panose="020F0502020204030204" pitchFamily="34" charset="0"/>
                <a:ea typeface="Calibri" panose="020F0502020204030204" pitchFamily="34" charset="0"/>
                <a:cs typeface="Calibri" panose="020F0502020204030204" pitchFamily="34" charset="0"/>
              </a:rPr>
              <a:t>management</a:t>
            </a:r>
            <a:r>
              <a:rPr lang="en-GB" sz="1800" b="1" i="0" baseline="0" dirty="0">
                <a:effectLst/>
                <a:latin typeface="Calibri" panose="020F0502020204030204" pitchFamily="34" charset="0"/>
                <a:ea typeface="Calibri" panose="020F0502020204030204" pitchFamily="34" charset="0"/>
                <a:cs typeface="Calibri" panose="020F0502020204030204" pitchFamily="34" charset="0"/>
              </a:rPr>
              <a:t> technology</a:t>
            </a:r>
            <a:r>
              <a:rPr lang="lt-LT" sz="1800" b="1" i="0" baseline="0" dirty="0">
                <a:effectLst/>
                <a:latin typeface="Calibri" panose="020F0502020204030204" pitchFamily="34" charset="0"/>
                <a:ea typeface="Calibri" panose="020F0502020204030204" pitchFamily="34" charset="0"/>
                <a:cs typeface="Calibri" panose="020F0502020204030204" pitchFamily="34" charset="0"/>
              </a:rPr>
              <a:t> </a:t>
            </a:r>
            <a:r>
              <a:rPr lang="lt-LT" sz="1800" b="1" i="0" baseline="0" dirty="0" err="1">
                <a:effectLst/>
                <a:latin typeface="Calibri" panose="020F0502020204030204" pitchFamily="34" charset="0"/>
                <a:ea typeface="Calibri" panose="020F0502020204030204" pitchFamily="34" charset="0"/>
                <a:cs typeface="Calibri" panose="020F0502020204030204" pitchFamily="34" charset="0"/>
              </a:rPr>
              <a:t>percent</a:t>
            </a:r>
            <a:endParaRPr lang="lt-LT" dirty="0">
              <a:effectLst/>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0714150274941897E-2"/>
          <c:y val="0.20035313001605101"/>
          <c:w val="0.90633274452860701"/>
          <c:h val="0.61595606728934105"/>
        </c:manualLayout>
      </c:layout>
      <c:barChart>
        <c:barDir val="col"/>
        <c:grouping val="clustered"/>
        <c:varyColors val="0"/>
        <c:ser>
          <c:idx val="0"/>
          <c:order val="0"/>
          <c:tx>
            <c:strRef>
              <c:f>Sheet1!$C$1</c:f>
              <c:strCache>
                <c:ptCount val="1"/>
                <c:pt idx="0">
                  <c:v>Percent</c:v>
                </c:pt>
              </c:strCache>
            </c:strRef>
          </c:tx>
          <c:spPr>
            <a:solidFill>
              <a:schemeClr val="tx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Email, Excel</c:v>
                </c:pt>
                <c:pt idx="1">
                  <c:v>OJS3</c:v>
                </c:pt>
                <c:pt idx="2">
                  <c:v>Other</c:v>
                </c:pt>
                <c:pt idx="3">
                  <c:v>EJMS</c:v>
                </c:pt>
                <c:pt idx="4">
                  <c:v>ScholarOne Manuscripts</c:v>
                </c:pt>
                <c:pt idx="5">
                  <c:v>MDPI</c:v>
                </c:pt>
              </c:strCache>
            </c:strRef>
          </c:cat>
          <c:val>
            <c:numRef>
              <c:f>Sheet1!$C$2:$C$7</c:f>
              <c:numCache>
                <c:formatCode>General</c:formatCode>
                <c:ptCount val="6"/>
                <c:pt idx="0">
                  <c:v>47.6</c:v>
                </c:pt>
                <c:pt idx="1">
                  <c:v>30.2</c:v>
                </c:pt>
                <c:pt idx="2">
                  <c:v>12</c:v>
                </c:pt>
                <c:pt idx="3">
                  <c:v>6.2</c:v>
                </c:pt>
                <c:pt idx="4">
                  <c:v>3.5</c:v>
                </c:pt>
                <c:pt idx="5">
                  <c:v>0.4</c:v>
                </c:pt>
              </c:numCache>
            </c:numRef>
          </c:val>
          <c:extLst>
            <c:ext xmlns:c16="http://schemas.microsoft.com/office/drawing/2014/chart" uri="{C3380CC4-5D6E-409C-BE32-E72D297353CC}">
              <c16:uniqueId val="{00000000-AD63-4DE8-8A17-D3EC9C2B29F6}"/>
            </c:ext>
          </c:extLst>
        </c:ser>
        <c:dLbls>
          <c:showLegendKey val="0"/>
          <c:showVal val="0"/>
          <c:showCatName val="0"/>
          <c:showSerName val="0"/>
          <c:showPercent val="0"/>
          <c:showBubbleSize val="0"/>
        </c:dLbls>
        <c:gapWidth val="219"/>
        <c:overlap val="-27"/>
        <c:axId val="-2095234480"/>
        <c:axId val="-1926778768"/>
      </c:barChart>
      <c:catAx>
        <c:axId val="-20952344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26778768"/>
        <c:crosses val="autoZero"/>
        <c:auto val="1"/>
        <c:lblAlgn val="ctr"/>
        <c:lblOffset val="100"/>
        <c:noMultiLvlLbl val="0"/>
      </c:catAx>
      <c:valAx>
        <c:axId val="-1926778768"/>
        <c:scaling>
          <c:orientation val="minMax"/>
        </c:scaling>
        <c:delete val="0"/>
        <c:axPos val="l"/>
        <c:majorGridlines>
          <c:spPr>
            <a:ln w="6350" cap="flat" cmpd="sng" algn="ctr">
              <a:solidFill>
                <a:schemeClr val="accent2"/>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52344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GB" sz="1800" b="1" i="0" baseline="0" dirty="0">
                <a:effectLst/>
                <a:latin typeface="Calibri" panose="020F0502020204030204" pitchFamily="34" charset="0"/>
                <a:ea typeface="Calibri" panose="020F0502020204030204" pitchFamily="34" charset="0"/>
                <a:cs typeface="Calibri" panose="020F0502020204030204" pitchFamily="34" charset="0"/>
              </a:rPr>
              <a:t>Production management</a:t>
            </a:r>
            <a:r>
              <a:rPr lang="lt-LT" sz="1800" b="0" i="0" baseline="0" dirty="0">
                <a:effectLst/>
                <a:latin typeface="Calibri" panose="020F0502020204030204" pitchFamily="34" charset="0"/>
                <a:ea typeface="Calibri" panose="020F0502020204030204" pitchFamily="34" charset="0"/>
                <a:cs typeface="Calibri" panose="020F0502020204030204" pitchFamily="34" charset="0"/>
              </a:rPr>
              <a:t> </a:t>
            </a:r>
            <a:r>
              <a:rPr lang="lt-LT" sz="1800" b="1" i="0" baseline="0" dirty="0" err="1">
                <a:effectLst/>
                <a:latin typeface="Calibri" panose="020F0502020204030204" pitchFamily="34" charset="0"/>
                <a:ea typeface="Calibri" panose="020F0502020204030204" pitchFamily="34" charset="0"/>
                <a:cs typeface="Calibri" panose="020F0502020204030204" pitchFamily="34" charset="0"/>
              </a:rPr>
              <a:t>percent</a:t>
            </a:r>
            <a:endParaRPr lang="lt-LT" sz="2000" dirty="0">
              <a:effectLst/>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6.0714150274941897E-2"/>
          <c:y val="0.20035313001605101"/>
          <c:w val="0.90633274452860701"/>
          <c:h val="0.61595606728934105"/>
        </c:manualLayout>
      </c:layout>
      <c:barChart>
        <c:barDir val="col"/>
        <c:grouping val="clustered"/>
        <c:varyColors val="0"/>
        <c:ser>
          <c:idx val="0"/>
          <c:order val="0"/>
          <c:tx>
            <c:strRef>
              <c:f>Sheet1!$C$1</c:f>
              <c:strCache>
                <c:ptCount val="1"/>
                <c:pt idx="0">
                  <c:v>Percent</c:v>
                </c:pt>
              </c:strCache>
            </c:strRef>
          </c:tx>
          <c:spPr>
            <a:solidFill>
              <a:schemeClr val="tx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Email, Excel</c:v>
                </c:pt>
                <c:pt idx="1">
                  <c:v>Other</c:v>
                </c:pt>
                <c:pt idx="2">
                  <c:v>OJS</c:v>
                </c:pt>
                <c:pt idx="3">
                  <c:v>MDPI</c:v>
                </c:pt>
              </c:strCache>
            </c:strRef>
          </c:cat>
          <c:val>
            <c:numRef>
              <c:f>Sheet1!$C$2:$C$5</c:f>
              <c:numCache>
                <c:formatCode>General</c:formatCode>
                <c:ptCount val="4"/>
                <c:pt idx="0">
                  <c:v>51.1</c:v>
                </c:pt>
                <c:pt idx="1">
                  <c:v>24.9</c:v>
                </c:pt>
                <c:pt idx="2">
                  <c:v>23.5</c:v>
                </c:pt>
                <c:pt idx="3">
                  <c:v>0.4</c:v>
                </c:pt>
              </c:numCache>
            </c:numRef>
          </c:val>
          <c:extLst>
            <c:ext xmlns:c16="http://schemas.microsoft.com/office/drawing/2014/chart" uri="{C3380CC4-5D6E-409C-BE32-E72D297353CC}">
              <c16:uniqueId val="{00000000-AD63-4DE8-8A17-D3EC9C2B29F6}"/>
            </c:ext>
          </c:extLst>
        </c:ser>
        <c:dLbls>
          <c:showLegendKey val="0"/>
          <c:showVal val="0"/>
          <c:showCatName val="0"/>
          <c:showSerName val="0"/>
          <c:showPercent val="0"/>
          <c:showBubbleSize val="0"/>
        </c:dLbls>
        <c:gapWidth val="219"/>
        <c:overlap val="-27"/>
        <c:axId val="-2095234480"/>
        <c:axId val="-1926778768"/>
      </c:barChart>
      <c:catAx>
        <c:axId val="-20952344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26778768"/>
        <c:crosses val="autoZero"/>
        <c:auto val="1"/>
        <c:lblAlgn val="ctr"/>
        <c:lblOffset val="100"/>
        <c:noMultiLvlLbl val="0"/>
      </c:catAx>
      <c:valAx>
        <c:axId val="-1926778768"/>
        <c:scaling>
          <c:orientation val="minMax"/>
        </c:scaling>
        <c:delete val="0"/>
        <c:axPos val="l"/>
        <c:majorGridlines>
          <c:spPr>
            <a:ln w="6350" cap="flat" cmpd="sng" algn="ctr">
              <a:solidFill>
                <a:schemeClr val="accent2"/>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9523448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99B54-1D3D-4D99-84BB-148FD347C803}" type="datetimeFigureOut">
              <a:rPr lang="lt-LT" smtClean="0"/>
              <a:t>2025-03-27</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269B6-E478-458E-A03B-42DB5EBBED82}" type="slidenum">
              <a:rPr lang="lt-LT" smtClean="0"/>
              <a:t>‹#›</a:t>
            </a:fld>
            <a:endParaRPr lang="lt-LT"/>
          </a:p>
        </p:txBody>
      </p:sp>
    </p:spTree>
    <p:extLst>
      <p:ext uri="{BB962C8B-B14F-4D97-AF65-F5344CB8AC3E}">
        <p14:creationId xmlns:p14="http://schemas.microsoft.com/office/powerpoint/2010/main" val="255205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err="1"/>
              <a:t>Dear</a:t>
            </a:r>
            <a:r>
              <a:rPr lang="lt-LT" dirty="0"/>
              <a:t> </a:t>
            </a:r>
            <a:r>
              <a:rPr lang="lt-LT" dirty="0" err="1"/>
              <a:t>colleagues</a:t>
            </a:r>
            <a:r>
              <a:rPr lang="lt-LT" dirty="0"/>
              <a:t>, t</a:t>
            </a:r>
            <a:r>
              <a:rPr lang="en-US" dirty="0" err="1"/>
              <a:t>oday</a:t>
            </a:r>
            <a:r>
              <a:rPr lang="en-US" dirty="0"/>
              <a:t>, I am delighted to present to you the findings of our research on "Scholarly Journals Publishing Software Adoption in Lithuania" </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a:t>
            </a:fld>
            <a:endParaRPr lang="lt-LT"/>
          </a:p>
        </p:txBody>
      </p:sp>
    </p:spTree>
    <p:extLst>
      <p:ext uri="{BB962C8B-B14F-4D97-AF65-F5344CB8AC3E}">
        <p14:creationId xmlns:p14="http://schemas.microsoft.com/office/powerpoint/2010/main" val="3305591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So, personally, the most interesting part for me is what we discovered.</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10</a:t>
            </a:fld>
            <a:endParaRPr lang="lt-LT"/>
          </a:p>
        </p:txBody>
      </p:sp>
    </p:spTree>
    <p:extLst>
      <p:ext uri="{BB962C8B-B14F-4D97-AF65-F5344CB8AC3E}">
        <p14:creationId xmlns:p14="http://schemas.microsoft.com/office/powerpoint/2010/main" val="2832593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Nearly half of the journals published in Lithuania that released an issue in 2020 used OJS3 for publishing (104, 46%). Seven journals (3%) continued to utilize the outdated OJS2 version, which was superseded by OJS3 in 2018. </a:t>
            </a:r>
          </a:p>
          <a:p>
            <a:r>
              <a:rPr lang="en-US" dirty="0"/>
              <a:t>It is important to note that the developer does not recommend the use of OJS2 anymore due to its outdated nature. </a:t>
            </a:r>
          </a:p>
          <a:p>
            <a:r>
              <a:rPr lang="en-US" dirty="0"/>
              <a:t>Overall, 111 journals (49%) in Lithuania used the OJS software. OJS remains the only open-source publishing platform utilized in Lithuania. Worldwide, there are 52 open-source publishing platforms for journals. </a:t>
            </a:r>
          </a:p>
          <a:p>
            <a:r>
              <a:rPr lang="en-US" dirty="0"/>
              <a:t>One-third of the journals (76, 33%) were published on institution websites, which, in most cases, are unsuitable for scholarly dissemination. Lithuanian publishers also use other proprietary publishing software, excluding institutional websites and unidentified publishing sites (other), which are utilized by 12% of journals (27 titles).</a:t>
            </a:r>
          </a:p>
          <a:p>
            <a:endParaRPr lang="en-US" dirty="0"/>
          </a:p>
          <a:p>
            <a:r>
              <a:rPr lang="en-US" dirty="0"/>
              <a:t>Looking at the global situation, we can see that Lithuania's frequency of OJS use (49%) is almost in line with the global trend.</a:t>
            </a:r>
          </a:p>
          <a:p>
            <a:endParaRPr lang="en-US"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11</a:t>
            </a:fld>
            <a:endParaRPr lang="lt-LT"/>
          </a:p>
        </p:txBody>
      </p:sp>
    </p:spTree>
    <p:extLst>
      <p:ext uri="{BB962C8B-B14F-4D97-AF65-F5344CB8AC3E}">
        <p14:creationId xmlns:p14="http://schemas.microsoft.com/office/powerpoint/2010/main" val="713024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OJS facilitates manuscript submission, which is utilized by 32% (72) of the journals. E-mail is the primary technology employed by 98 (44%) journals for receiving manuscripts. </a:t>
            </a:r>
            <a:endParaRPr lang="lt-LT" dirty="0"/>
          </a:p>
          <a:p>
            <a:r>
              <a:rPr lang="en-US" dirty="0"/>
              <a:t>For 25 (11%) journals, the manuscript submission technology remains unidentified or is in the form of a website. </a:t>
            </a:r>
            <a:endParaRPr lang="lt-LT" dirty="0"/>
          </a:p>
          <a:p>
            <a:r>
              <a:rPr lang="en-US" dirty="0"/>
              <a:t>Proprietary software is employed for manuscript retrieval in 30 (13%) journals. </a:t>
            </a:r>
            <a:endParaRPr lang="lt-LT" dirty="0"/>
          </a:p>
          <a:p>
            <a:r>
              <a:rPr lang="en-US" dirty="0"/>
              <a:t>A comparison between the frequency of software employed for publication and the technology used for submissions indicates a decrease in the use of OJS (from 111 to 72 journals) and an increase in the use of proprietary software (such as MDPI, </a:t>
            </a:r>
            <a:r>
              <a:rPr lang="en-US" dirty="0" err="1"/>
              <a:t>Publimil</a:t>
            </a:r>
            <a:r>
              <a:rPr lang="en-US" dirty="0"/>
              <a:t>, </a:t>
            </a:r>
            <a:r>
              <a:rPr lang="en-US" dirty="0" err="1"/>
              <a:t>ScholarOne</a:t>
            </a:r>
            <a:r>
              <a:rPr lang="en-US" dirty="0"/>
              <a:t> Manuscripts, and </a:t>
            </a:r>
            <a:r>
              <a:rPr lang="en-US" dirty="0" err="1"/>
              <a:t>Sciendo</a:t>
            </a:r>
            <a:r>
              <a:rPr lang="en-US" dirty="0"/>
              <a:t>) (from 27 to 30 journals).</a:t>
            </a:r>
            <a:endParaRPr lang="lt-LT" dirty="0"/>
          </a:p>
          <a:p>
            <a:endParaRPr lang="en-US"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12</a:t>
            </a:fld>
            <a:endParaRPr lang="lt-LT"/>
          </a:p>
        </p:txBody>
      </p:sp>
    </p:spTree>
    <p:extLst>
      <p:ext uri="{BB962C8B-B14F-4D97-AF65-F5344CB8AC3E}">
        <p14:creationId xmlns:p14="http://schemas.microsoft.com/office/powerpoint/2010/main" val="1739206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This option is used by 31% of journals (69 journals) (Table 25). This is 18% less than the number of journals using OJS to publish. </a:t>
            </a:r>
            <a:endParaRPr lang="lt-LT" dirty="0"/>
          </a:p>
          <a:p>
            <a:endParaRPr lang="lt-LT" dirty="0"/>
          </a:p>
          <a:p>
            <a:r>
              <a:rPr lang="en-US" dirty="0"/>
              <a:t>The predominant technology for managing peer review is email and Excel, which is used by 107 journals (48%).The technology used by 21 journals (9%) for managing peer review could not be identified. Closed-source software is used by 28 journals (12%) to manage peer review. A comparison of the frequency of software used to publish with the technology used to manage peer review showed a decrease in the use of OSS (from 111 journals to 69 journals) and an increase in the use of closed source software (MDPI, EJMS, </a:t>
            </a:r>
            <a:r>
              <a:rPr lang="en-US" dirty="0" err="1"/>
              <a:t>ScholarOne</a:t>
            </a:r>
            <a:r>
              <a:rPr lang="en-US" dirty="0"/>
              <a:t> Manuscripts, </a:t>
            </a:r>
            <a:r>
              <a:rPr lang="en-US" dirty="0" err="1"/>
              <a:t>Sciendo</a:t>
            </a:r>
            <a:r>
              <a:rPr lang="en-US" dirty="0"/>
              <a:t>) (from 27 journals to 28 journals). Technology (13, 43%) and social science (28, 38%) journals used OSS for peer review management at a higher percentage than average (Table 26). Closed-source software for managing peer review was used more frequently in technology (5; 16.6%) and science (5; 31%) journals. Meanwhile, email and Excel were particularly popular among journals in agriculture (7; 70%), medicine and health (11; 31.4%), interdisciplinary (8; 72.7%) and humanities (36; 62%). </a:t>
            </a:r>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13</a:t>
            </a:fld>
            <a:endParaRPr lang="lt-LT"/>
          </a:p>
        </p:txBody>
      </p:sp>
    </p:spTree>
    <p:extLst>
      <p:ext uri="{BB962C8B-B14F-4D97-AF65-F5344CB8AC3E}">
        <p14:creationId xmlns:p14="http://schemas.microsoft.com/office/powerpoint/2010/main" val="1863247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The OJS provides production management, which is utilized by 24% of the journals (53 titles). This number represents a 25% decrease in comparison to the number of journals that use OJS for publishing their content.</a:t>
            </a:r>
          </a:p>
          <a:p>
            <a:r>
              <a:rPr lang="en-US" dirty="0"/>
              <a:t>Email and Excel are the primary technologies for production management, with 115 journals (51%) employing these tools. Another 56 journals (25%) could not be categorized according to their technology preference.</a:t>
            </a:r>
          </a:p>
          <a:p>
            <a:r>
              <a:rPr lang="en-US" dirty="0"/>
              <a:t>Only one journal (0.4%) uses proprietary software for managing production. It is possible that proprietary solutions for production management fell under the category “Other”. When publishers were unable to identify their production management approach or were not interviewed directly, the “Other” option was selected, which was the case for most publishers surveyed.</a:t>
            </a:r>
          </a:p>
          <a:p>
            <a:r>
              <a:rPr lang="en-US" dirty="0"/>
              <a:t>A comparative analysis of the frequency of software used for publishing and technology used for production management revealed a 47% reduction in the usage of OJS for production management (from 111 journals to 53 journals).</a:t>
            </a:r>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14</a:t>
            </a:fld>
            <a:endParaRPr lang="lt-LT"/>
          </a:p>
        </p:txBody>
      </p:sp>
    </p:spTree>
    <p:extLst>
      <p:ext uri="{BB962C8B-B14F-4D97-AF65-F5344CB8AC3E}">
        <p14:creationId xmlns:p14="http://schemas.microsoft.com/office/powerpoint/2010/main" val="870790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EFA269B6-E478-458E-A03B-42DB5EBBED82}" type="slidenum">
              <a:rPr lang="lt-LT" smtClean="0"/>
              <a:t>15</a:t>
            </a:fld>
            <a:endParaRPr lang="lt-LT"/>
          </a:p>
        </p:txBody>
      </p:sp>
    </p:spTree>
    <p:extLst>
      <p:ext uri="{BB962C8B-B14F-4D97-AF65-F5344CB8AC3E}">
        <p14:creationId xmlns:p14="http://schemas.microsoft.com/office/powerpoint/2010/main" val="61904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We discovered that there are eight software options employed in Lithuania. Importantly, it is worth noting that one-third of journals still use simple websites for journal publications.</a:t>
            </a:r>
          </a:p>
          <a:p>
            <a:r>
              <a:rPr lang="en-US" dirty="0"/>
              <a:t>Furthermore, Lithuania, when compared to high-income countries, demonstrates a strong preference for OJS, which aligns with the fact that the majority of Lithuanian journals are open-access publications.</a:t>
            </a:r>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16</a:t>
            </a:fld>
            <a:endParaRPr lang="lt-LT"/>
          </a:p>
        </p:txBody>
      </p:sp>
    </p:spTree>
    <p:extLst>
      <p:ext uri="{BB962C8B-B14F-4D97-AF65-F5344CB8AC3E}">
        <p14:creationId xmlns:p14="http://schemas.microsoft.com/office/powerpoint/2010/main" val="3036654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What is surprising is that 66 percent use professional software for publication, but for all stages (submission, review, and production management), only 24 percent of journals do so. Half of the journals use other tools for production management. It's interesting to note that the use of OJS declines in the peer review stage due to the adoption of proprietary software.</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17</a:t>
            </a:fld>
            <a:endParaRPr lang="lt-LT"/>
          </a:p>
        </p:txBody>
      </p:sp>
    </p:spTree>
    <p:extLst>
      <p:ext uri="{BB962C8B-B14F-4D97-AF65-F5344CB8AC3E}">
        <p14:creationId xmlns:p14="http://schemas.microsoft.com/office/powerpoint/2010/main" val="3389288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What recommendations could be made:</a:t>
            </a:r>
          </a:p>
          <a:p>
            <a:pPr>
              <a:buFont typeface="+mj-lt"/>
              <a:buAutoNum type="arabicPeriod"/>
            </a:pPr>
            <a:r>
              <a:rPr lang="en-US" dirty="0"/>
              <a:t>There is a need to strengthen the technical foundation of journal publishing in Lithuania.</a:t>
            </a:r>
          </a:p>
          <a:p>
            <a:pPr>
              <a:buFont typeface="+mj-lt"/>
              <a:buAutoNum type="arabicPeriod"/>
            </a:pPr>
            <a:r>
              <a:rPr lang="en-US" dirty="0"/>
              <a:t>Those who already use OJS for publication should consider extending its use to peer review, submissions, and production management as well.</a:t>
            </a:r>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18</a:t>
            </a:fld>
            <a:endParaRPr lang="lt-LT"/>
          </a:p>
        </p:txBody>
      </p:sp>
    </p:spTree>
    <p:extLst>
      <p:ext uri="{BB962C8B-B14F-4D97-AF65-F5344CB8AC3E}">
        <p14:creationId xmlns:p14="http://schemas.microsoft.com/office/powerpoint/2010/main" val="536343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There are some limitations. Firstly, it consists solely of quantitative data. Qualitative data would aid in a deeper understanding of the quantitative findings.</a:t>
            </a:r>
          </a:p>
          <a:p>
            <a:r>
              <a:rPr lang="en-US" dirty="0"/>
              <a:t>It remains unclear what the actual reasons are for the popularity of OJS in Lithuania. Additionally, it is unclear why OJS is seldom used for manuscript delivery, peer review, or production management.</a:t>
            </a:r>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19</a:t>
            </a:fld>
            <a:endParaRPr lang="lt-LT"/>
          </a:p>
        </p:txBody>
      </p:sp>
    </p:spTree>
    <p:extLst>
      <p:ext uri="{BB962C8B-B14F-4D97-AF65-F5344CB8AC3E}">
        <p14:creationId xmlns:p14="http://schemas.microsoft.com/office/powerpoint/2010/main" val="25889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a:t>I have a good understanding of the practical aspects of scholarly journal publishing, given my role as the Head of Scholarly Journals at Vilnius University Press. The </a:t>
            </a:r>
            <a:r>
              <a:rPr lang="en-US" dirty="0"/>
              <a:t>idea of analyzing the situation in Lithuania regarding the use of professional publishing software was intriguing, not only from a researcher's perspective but also from a practitioner's standpoint.</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2</a:t>
            </a:fld>
            <a:endParaRPr lang="lt-LT"/>
          </a:p>
        </p:txBody>
      </p:sp>
    </p:spTree>
    <p:extLst>
      <p:ext uri="{BB962C8B-B14F-4D97-AF65-F5344CB8AC3E}">
        <p14:creationId xmlns:p14="http://schemas.microsoft.com/office/powerpoint/2010/main" val="3985151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Many thanks to the Research Council of Lithuania for their financial support.</a:t>
            </a:r>
          </a:p>
          <a:p>
            <a:r>
              <a:rPr lang="en-US" dirty="0"/>
              <a:t>Our research represents a collective effort, and it is essential to acknowledge the contributions of the following individuals: </a:t>
            </a:r>
            <a:r>
              <a:rPr lang="en-US" dirty="0" err="1"/>
              <a:t>Arūnas</a:t>
            </a:r>
            <a:r>
              <a:rPr lang="en-US" dirty="0"/>
              <a:t> </a:t>
            </a:r>
            <a:r>
              <a:rPr lang="en-US" dirty="0" err="1"/>
              <a:t>Gudinavičius</a:t>
            </a:r>
            <a:r>
              <a:rPr lang="en-US" dirty="0"/>
              <a:t>, Tomas </a:t>
            </a:r>
            <a:r>
              <a:rPr lang="en-US" dirty="0" err="1"/>
              <a:t>Petreikis</a:t>
            </a:r>
            <a:r>
              <a:rPr lang="en-US" dirty="0"/>
              <a:t>, Andrius </a:t>
            </a:r>
            <a:r>
              <a:rPr lang="en-US" dirty="0" err="1"/>
              <a:t>Šuminas</a:t>
            </a:r>
            <a:r>
              <a:rPr lang="en-US" dirty="0"/>
              <a:t>, </a:t>
            </a:r>
            <a:r>
              <a:rPr lang="en-US" dirty="0" err="1"/>
              <a:t>Agnė</a:t>
            </a:r>
            <a:r>
              <a:rPr lang="en-US" dirty="0"/>
              <a:t> </a:t>
            </a:r>
            <a:r>
              <a:rPr lang="en-US" dirty="0" err="1"/>
              <a:t>Zumbrickaitė</a:t>
            </a:r>
            <a:r>
              <a:rPr lang="en-US" dirty="0"/>
              <a:t>, and Dalia </a:t>
            </a:r>
            <a:r>
              <a:rPr lang="en-US" dirty="0" err="1"/>
              <a:t>Gedminienė</a:t>
            </a:r>
            <a:r>
              <a:rPr lang="en-US" dirty="0"/>
              <a:t>.</a:t>
            </a:r>
          </a:p>
          <a:p>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20</a:t>
            </a:fld>
            <a:endParaRPr lang="lt-LT"/>
          </a:p>
        </p:txBody>
      </p:sp>
    </p:spTree>
    <p:extLst>
      <p:ext uri="{BB962C8B-B14F-4D97-AF65-F5344CB8AC3E}">
        <p14:creationId xmlns:p14="http://schemas.microsoft.com/office/powerpoint/2010/main" val="808959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a:t>If you are interested in further discussing this research or wish to explore new ideas for development, please feel free to contact me via email, LinkedIn, or ResearchGate.</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21</a:t>
            </a:fld>
            <a:endParaRPr lang="lt-LT"/>
          </a:p>
        </p:txBody>
      </p:sp>
    </p:spTree>
    <p:extLst>
      <p:ext uri="{BB962C8B-B14F-4D97-AF65-F5344CB8AC3E}">
        <p14:creationId xmlns:p14="http://schemas.microsoft.com/office/powerpoint/2010/main" val="281741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In my opinion, the use of professional publishing software in the field of publishing demonstrates a certain level of efficiency and aligns with the principles of professional scholarly communication. Therefore, I believe that this quote from Batman aptly encapsulates the essence of this research and presentation.</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3</a:t>
            </a:fld>
            <a:endParaRPr lang="lt-LT"/>
          </a:p>
        </p:txBody>
      </p:sp>
    </p:spTree>
    <p:extLst>
      <p:ext uri="{BB962C8B-B14F-4D97-AF65-F5344CB8AC3E}">
        <p14:creationId xmlns:p14="http://schemas.microsoft.com/office/powerpoint/2010/main" val="313355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err="1">
                <a:effectLst/>
                <a:latin typeface="+mj-lt"/>
                <a:ea typeface="Cambria" panose="02040503050406030204" pitchFamily="18" charset="0"/>
                <a:cs typeface="Times New Roman" panose="02020603050405020304" pitchFamily="18" charset="0"/>
              </a:rPr>
              <a:t>Our</a:t>
            </a:r>
            <a:r>
              <a:rPr lang="lt-LT" sz="1200" dirty="0">
                <a:effectLst/>
                <a:latin typeface="+mj-lt"/>
                <a:ea typeface="Cambria" panose="02040503050406030204" pitchFamily="18" charset="0"/>
                <a:cs typeface="Times New Roman" panose="02020603050405020304" pitchFamily="18" charset="0"/>
              </a:rPr>
              <a:t> </a:t>
            </a:r>
            <a:r>
              <a:rPr lang="lt-LT" sz="1200" dirty="0" err="1">
                <a:effectLst/>
                <a:latin typeface="+mj-lt"/>
                <a:ea typeface="Cambria" panose="02040503050406030204" pitchFamily="18" charset="0"/>
                <a:cs typeface="Times New Roman" panose="02020603050405020304" pitchFamily="18" charset="0"/>
              </a:rPr>
              <a:t>objectives</a:t>
            </a:r>
            <a:r>
              <a:rPr lang="lt-LT" sz="1200" dirty="0">
                <a:effectLst/>
                <a:latin typeface="+mj-lt"/>
                <a:ea typeface="Cambria" panose="02040503050406030204" pitchFamily="18" charset="0"/>
                <a:cs typeface="Times New Roman" panose="02020603050405020304" pitchFamily="18" charset="0"/>
              </a:rPr>
              <a:t> </a:t>
            </a:r>
            <a:r>
              <a:rPr lang="en-GB" sz="1200" dirty="0">
                <a:effectLst/>
                <a:latin typeface="+mj-lt"/>
                <a:ea typeface="Cambria" panose="02040503050406030204" pitchFamily="18" charset="0"/>
                <a:cs typeface="Times New Roman" panose="02020603050405020304" pitchFamily="18" charset="0"/>
              </a:rPr>
              <a:t>includes adherence to best practices, efficient editorial processes, robust peer review systems, and overall professionalism in journal management. </a:t>
            </a:r>
            <a:endParaRPr lang="lt-LT" sz="1200" dirty="0">
              <a:effectLst/>
              <a:latin typeface="+mj-lt"/>
              <a:ea typeface="Cambria" panose="02040503050406030204" pitchFamily="18" charset="0"/>
              <a:cs typeface="Times New Roman" panose="02020603050405020304" pitchFamily="18" charset="0"/>
            </a:endParaRPr>
          </a:p>
          <a:p>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4</a:t>
            </a:fld>
            <a:endParaRPr lang="lt-LT"/>
          </a:p>
        </p:txBody>
      </p:sp>
    </p:spTree>
    <p:extLst>
      <p:ext uri="{BB962C8B-B14F-4D97-AF65-F5344CB8AC3E}">
        <p14:creationId xmlns:p14="http://schemas.microsoft.com/office/powerpoint/2010/main" val="415598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err="1"/>
              <a:t>So</a:t>
            </a:r>
            <a:r>
              <a:rPr lang="lt-LT" dirty="0"/>
              <a:t>, </a:t>
            </a:r>
            <a:r>
              <a:rPr lang="lt-LT" dirty="0" err="1"/>
              <a:t>what</a:t>
            </a:r>
            <a:r>
              <a:rPr lang="lt-LT" dirty="0"/>
              <a:t> </a:t>
            </a:r>
            <a:r>
              <a:rPr lang="lt-LT" dirty="0" err="1"/>
              <a:t>gap</a:t>
            </a:r>
            <a:r>
              <a:rPr lang="lt-LT" dirty="0"/>
              <a:t> </a:t>
            </a:r>
            <a:r>
              <a:rPr lang="lt-LT" dirty="0" err="1"/>
              <a:t>did</a:t>
            </a:r>
            <a:r>
              <a:rPr lang="lt-LT" dirty="0"/>
              <a:t> </a:t>
            </a:r>
            <a:r>
              <a:rPr lang="lt-LT" dirty="0" err="1"/>
              <a:t>we</a:t>
            </a:r>
            <a:r>
              <a:rPr lang="lt-LT" dirty="0"/>
              <a:t> </a:t>
            </a:r>
            <a:r>
              <a:rPr lang="lt-LT" dirty="0" err="1"/>
              <a:t>have</a:t>
            </a:r>
            <a:r>
              <a:rPr lang="lt-LT" dirty="0"/>
              <a:t> </a:t>
            </a:r>
            <a:r>
              <a:rPr lang="lt-LT" dirty="0" err="1"/>
              <a:t>in</a:t>
            </a:r>
            <a:r>
              <a:rPr lang="lt-LT" dirty="0"/>
              <a:t> </a:t>
            </a:r>
            <a:r>
              <a:rPr lang="lt-LT" dirty="0" err="1"/>
              <a:t>this</a:t>
            </a:r>
            <a:r>
              <a:rPr lang="lt-LT" dirty="0"/>
              <a:t> </a:t>
            </a:r>
            <a:r>
              <a:rPr lang="lt-LT" dirty="0" err="1"/>
              <a:t>topic</a:t>
            </a:r>
            <a:r>
              <a:rPr lang="lt-LT" dirty="0"/>
              <a:t>?</a:t>
            </a:r>
          </a:p>
          <a:p>
            <a:r>
              <a:rPr lang="en-US" dirty="0" err="1"/>
              <a:t>Tachuela</a:t>
            </a:r>
            <a:r>
              <a:rPr lang="en-US" dirty="0"/>
              <a:t> or clavus </a:t>
            </a:r>
            <a:r>
              <a:rPr lang="en-US" dirty="0" err="1"/>
              <a:t>caligaris</a:t>
            </a:r>
            <a:r>
              <a:rPr lang="en-US" dirty="0"/>
              <a:t> (Type A), with a large head. The head tends to be conical, pointed, rather than hemispherical. The interior of the head is hollow, and from its center starts the nail itself, with a square section at the beginning and conical at the end with a bent tip. Clavus of this type have a diameter between 1.0 - 1.8 cm. The effective gap left by the bent nails, which indicates the maximum thickness of the fixed material, is 0.3 - 0.8 cm. It comes from the area of the Battle of </a:t>
            </a:r>
            <a:r>
              <a:rPr lang="en-US" dirty="0" err="1"/>
              <a:t>Baecula</a:t>
            </a:r>
            <a:r>
              <a:rPr lang="en-US" dirty="0"/>
              <a:t> in the Cerro de la Albahacas. The clavus </a:t>
            </a:r>
            <a:r>
              <a:rPr lang="en-US" dirty="0" err="1"/>
              <a:t>caligares</a:t>
            </a:r>
            <a:r>
              <a:rPr lang="en-US" dirty="0"/>
              <a:t> are the most massive assemblage of militaria at this site.</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5</a:t>
            </a:fld>
            <a:endParaRPr lang="lt-LT"/>
          </a:p>
        </p:txBody>
      </p:sp>
    </p:spTree>
    <p:extLst>
      <p:ext uri="{BB962C8B-B14F-4D97-AF65-F5344CB8AC3E}">
        <p14:creationId xmlns:p14="http://schemas.microsoft.com/office/powerpoint/2010/main" val="86614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Numerous aspects have been uncovered, particularly in Lithuania, despite the limited international studies delving into the use of professional scholarly journal publishing software. While existing studies focus on the international context, our literature is sparse when it comes to open-source software utilization and the dominant software brands in the Lithuanian market.</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6</a:t>
            </a:fld>
            <a:endParaRPr lang="lt-LT"/>
          </a:p>
        </p:txBody>
      </p:sp>
    </p:spTree>
    <p:extLst>
      <p:ext uri="{BB962C8B-B14F-4D97-AF65-F5344CB8AC3E}">
        <p14:creationId xmlns:p14="http://schemas.microsoft.com/office/powerpoint/2010/main" val="1785157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Since there are no studies to use as examples, we had to develop and employ our own data collection and analysis methods.</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7</a:t>
            </a:fld>
            <a:endParaRPr lang="lt-LT"/>
          </a:p>
        </p:txBody>
      </p:sp>
    </p:spTree>
    <p:extLst>
      <p:ext uri="{BB962C8B-B14F-4D97-AF65-F5344CB8AC3E}">
        <p14:creationId xmlns:p14="http://schemas.microsoft.com/office/powerpoint/2010/main" val="412898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There are several obstacles to collecting reliable data on the number of scholarly journals in Lithuania. Firstly, there is no dedicated list or registry for scholarly journals. Secondly, other sources such as Google Scholar, Dimensions, or </a:t>
            </a:r>
            <a:r>
              <a:rPr lang="en-US" dirty="0" err="1"/>
              <a:t>Crossref</a:t>
            </a:r>
            <a:r>
              <a:rPr lang="en-US" dirty="0"/>
              <a:t> are not entirely reliable because they do not encompass all journals for various reasons. Additionally, certain journals do not have a digital version or publish issues as a single volume without separating them into individual papers. Therefore, we aimed to gather as precise data as possible, which led us to also employ the 'de </a:t>
            </a:r>
            <a:r>
              <a:rPr lang="en-US" dirty="0" err="1"/>
              <a:t>visu</a:t>
            </a:r>
            <a:r>
              <a:rPr lang="en-US" dirty="0"/>
              <a:t>' method for data collection.</a:t>
            </a:r>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8</a:t>
            </a:fld>
            <a:endParaRPr lang="lt-LT"/>
          </a:p>
        </p:txBody>
      </p:sp>
    </p:spTree>
    <p:extLst>
      <p:ext uri="{BB962C8B-B14F-4D97-AF65-F5344CB8AC3E}">
        <p14:creationId xmlns:p14="http://schemas.microsoft.com/office/powerpoint/2010/main" val="122178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We employed several steps and sources to compile the most reliable list of active journals in 2020. Initially, we had over 500 journals, but after verification, the number was reduced to 225 active journals.</a:t>
            </a:r>
          </a:p>
          <a:p>
            <a:r>
              <a:rPr lang="en-US" dirty="0"/>
              <a:t>For data analysis, we utilized SPSS, conducting frequency analysis, descriptive statistics, and crosstab analysis to assess software adoption in various research fields.</a:t>
            </a:r>
          </a:p>
          <a:p>
            <a:endParaRPr lang="lt-LT" dirty="0"/>
          </a:p>
        </p:txBody>
      </p:sp>
      <p:sp>
        <p:nvSpPr>
          <p:cNvPr id="4" name="Skaidrės numerio vietos rezervavimo ženklas 3"/>
          <p:cNvSpPr>
            <a:spLocks noGrp="1"/>
          </p:cNvSpPr>
          <p:nvPr>
            <p:ph type="sldNum" sz="quarter" idx="5"/>
          </p:nvPr>
        </p:nvSpPr>
        <p:spPr/>
        <p:txBody>
          <a:bodyPr/>
          <a:lstStyle/>
          <a:p>
            <a:fld id="{EFA269B6-E478-458E-A03B-42DB5EBBED82}" type="slidenum">
              <a:rPr lang="lt-LT" smtClean="0"/>
              <a:t>9</a:t>
            </a:fld>
            <a:endParaRPr lang="lt-LT"/>
          </a:p>
        </p:txBody>
      </p:sp>
    </p:spTree>
    <p:extLst>
      <p:ext uri="{BB962C8B-B14F-4D97-AF65-F5344CB8AC3E}">
        <p14:creationId xmlns:p14="http://schemas.microsoft.com/office/powerpoint/2010/main" val="413854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09016" y="459481"/>
            <a:ext cx="3178893" cy="1357473"/>
          </a:xfrm>
          <a:prstGeom prst="rect">
            <a:avLst/>
          </a:prstGeom>
        </p:spPr>
      </p:pic>
      <p:sp>
        <p:nvSpPr>
          <p:cNvPr id="2" name="Title 1"/>
          <p:cNvSpPr>
            <a:spLocks noGrp="1"/>
          </p:cNvSpPr>
          <p:nvPr>
            <p:ph type="ctrTitle" hasCustomPrompt="1"/>
          </p:nvPr>
        </p:nvSpPr>
        <p:spPr>
          <a:xfrm>
            <a:off x="3035300" y="4043088"/>
            <a:ext cx="8560955" cy="2305050"/>
          </a:xfrm>
        </p:spPr>
        <p:txBody>
          <a:bodyPr anchor="t">
            <a:normAutofit/>
          </a:bodyPr>
          <a:lstStyle>
            <a:lvl1pPr algn="l">
              <a:defRPr sz="5400"/>
            </a:lvl1pPr>
          </a:lstStyle>
          <a:p>
            <a:r>
              <a:rPr lang="en-US" dirty="0"/>
              <a:t>CLICK TO EDIT MASTER TITLE STYLE</a:t>
            </a:r>
          </a:p>
        </p:txBody>
      </p:sp>
      <p:sp>
        <p:nvSpPr>
          <p:cNvPr id="7" name="Rectangle 6"/>
          <p:cNvSpPr/>
          <p:nvPr userDrawn="1"/>
        </p:nvSpPr>
        <p:spPr>
          <a:xfrm>
            <a:off x="2521776" y="3493564"/>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79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17136" y="0"/>
            <a:ext cx="7674864" cy="6858000"/>
          </a:xfrm>
        </p:spPr>
        <p:txBody>
          <a:bodyPr/>
          <a:lstStyle/>
          <a:p>
            <a:endParaRPr lang="en-US"/>
          </a:p>
        </p:txBody>
      </p:sp>
      <p:sp>
        <p:nvSpPr>
          <p:cNvPr id="2" name="Title 1"/>
          <p:cNvSpPr>
            <a:spLocks noGrp="1"/>
          </p:cNvSpPr>
          <p:nvPr>
            <p:ph type="title"/>
          </p:nvPr>
        </p:nvSpPr>
        <p:spPr>
          <a:xfrm>
            <a:off x="417576" y="1314510"/>
            <a:ext cx="3576408" cy="1405621"/>
          </a:xfrm>
        </p:spPr>
        <p:txBody>
          <a:bodyPr/>
          <a:lstStyle/>
          <a:p>
            <a:r>
              <a:rPr lang="en-US" dirty="0"/>
              <a:t>Click to edit Master title style</a:t>
            </a:r>
          </a:p>
        </p:txBody>
      </p:sp>
      <p:sp>
        <p:nvSpPr>
          <p:cNvPr id="11" name="Text Placeholder 10"/>
          <p:cNvSpPr>
            <a:spLocks noGrp="1"/>
          </p:cNvSpPr>
          <p:nvPr>
            <p:ph type="body" sz="quarter" idx="14"/>
          </p:nvPr>
        </p:nvSpPr>
        <p:spPr>
          <a:xfrm>
            <a:off x="435864" y="3267940"/>
            <a:ext cx="3576408" cy="3144444"/>
          </a:xfrm>
        </p:spPr>
        <p:txBody>
          <a:bodyPr/>
          <a:lstStyle/>
          <a:p>
            <a:pPr lvl="0"/>
            <a:r>
              <a:rPr lang="en-US"/>
              <a:t>Click to edit Master text styles</a:t>
            </a:r>
          </a:p>
        </p:txBody>
      </p:sp>
    </p:spTree>
    <p:extLst>
      <p:ext uri="{BB962C8B-B14F-4D97-AF65-F5344CB8AC3E}">
        <p14:creationId xmlns:p14="http://schemas.microsoft.com/office/powerpoint/2010/main" val="169235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atation">
    <p:spTree>
      <p:nvGrpSpPr>
        <p:cNvPr id="1" name=""/>
        <p:cNvGrpSpPr/>
        <p:nvPr/>
      </p:nvGrpSpPr>
      <p:grpSpPr>
        <a:xfrm>
          <a:off x="0" y="0"/>
          <a:ext cx="0" cy="0"/>
          <a:chOff x="0" y="0"/>
          <a:chExt cx="0" cy="0"/>
        </a:xfrm>
      </p:grpSpPr>
      <p:sp>
        <p:nvSpPr>
          <p:cNvPr id="5" name="Title 1"/>
          <p:cNvSpPr>
            <a:spLocks noGrp="1"/>
          </p:cNvSpPr>
          <p:nvPr>
            <p:ph type="title"/>
          </p:nvPr>
        </p:nvSpPr>
        <p:spPr>
          <a:xfrm>
            <a:off x="756227" y="755793"/>
            <a:ext cx="5332846" cy="3761509"/>
          </a:xfrm>
        </p:spPr>
        <p:txBody>
          <a:bodyPr/>
          <a:lstStyle/>
          <a:p>
            <a:r>
              <a:rPr lang="en-US"/>
              <a:t>Click to edit Master title style</a:t>
            </a:r>
          </a:p>
        </p:txBody>
      </p:sp>
      <p:sp>
        <p:nvSpPr>
          <p:cNvPr id="7" name="Text Placeholder 8"/>
          <p:cNvSpPr>
            <a:spLocks noGrp="1"/>
          </p:cNvSpPr>
          <p:nvPr>
            <p:ph type="body" sz="quarter" idx="13"/>
          </p:nvPr>
        </p:nvSpPr>
        <p:spPr>
          <a:xfrm>
            <a:off x="6490277" y="2636548"/>
            <a:ext cx="4918075" cy="3574618"/>
          </a:xfrm>
        </p:spPr>
        <p:txBody>
          <a:bodyPr/>
          <a:lstStyle/>
          <a:p>
            <a:pPr lvl="0"/>
            <a:r>
              <a:rPr lang="en-US" dirty="0"/>
              <a:t>Click to edit Master text styles</a:t>
            </a:r>
          </a:p>
        </p:txBody>
      </p:sp>
    </p:spTree>
    <p:extLst>
      <p:ext uri="{BB962C8B-B14F-4D97-AF65-F5344CB8AC3E}">
        <p14:creationId xmlns:p14="http://schemas.microsoft.com/office/powerpoint/2010/main" val="144411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atation 2">
    <p:spTree>
      <p:nvGrpSpPr>
        <p:cNvPr id="1" name=""/>
        <p:cNvGrpSpPr/>
        <p:nvPr/>
      </p:nvGrpSpPr>
      <p:grpSpPr>
        <a:xfrm>
          <a:off x="0" y="0"/>
          <a:ext cx="0" cy="0"/>
          <a:chOff x="0" y="0"/>
          <a:chExt cx="0" cy="0"/>
        </a:xfrm>
      </p:grpSpPr>
      <p:sp>
        <p:nvSpPr>
          <p:cNvPr id="2" name="Title 1"/>
          <p:cNvSpPr>
            <a:spLocks noGrp="1"/>
          </p:cNvSpPr>
          <p:nvPr>
            <p:ph type="title"/>
          </p:nvPr>
        </p:nvSpPr>
        <p:spPr>
          <a:xfrm>
            <a:off x="1936750" y="2093595"/>
            <a:ext cx="8318500" cy="2707005"/>
          </a:xfrm>
        </p:spPr>
        <p:txBody>
          <a:bodyPr anchor="ctr"/>
          <a:lstStyle>
            <a:lvl1pPr algn="ctr">
              <a:defRPr/>
            </a:lvl1pPr>
          </a:lstStyle>
          <a:p>
            <a:r>
              <a:rPr lang="en-US" dirty="0"/>
              <a:t>Click to edit Master title style</a:t>
            </a:r>
          </a:p>
        </p:txBody>
      </p:sp>
      <p:sp>
        <p:nvSpPr>
          <p:cNvPr id="8" name="Rectangle 7"/>
          <p:cNvSpPr/>
          <p:nvPr userDrawn="1"/>
        </p:nvSpPr>
        <p:spPr>
          <a:xfrm>
            <a:off x="0" y="0"/>
            <a:ext cx="3035300" cy="93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104275" y="172449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409039" y="5038690"/>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279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 columns">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838201"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5" name="Text Placeholder 6"/>
          <p:cNvSpPr>
            <a:spLocks noGrp="1"/>
          </p:cNvSpPr>
          <p:nvPr>
            <p:ph type="body" sz="quarter" idx="11"/>
          </p:nvPr>
        </p:nvSpPr>
        <p:spPr>
          <a:xfrm>
            <a:off x="4499264"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6" name="Text Placeholder 6"/>
          <p:cNvSpPr>
            <a:spLocks noGrp="1"/>
          </p:cNvSpPr>
          <p:nvPr>
            <p:ph type="body" sz="quarter" idx="12"/>
          </p:nvPr>
        </p:nvSpPr>
        <p:spPr>
          <a:xfrm>
            <a:off x="8160327"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661924"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302204"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963267"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3"/>
          </p:nvPr>
        </p:nvSpPr>
        <p:spPr>
          <a:xfrm>
            <a:off x="0" y="0"/>
            <a:ext cx="12192000" cy="2276475"/>
          </a:xfrm>
        </p:spPr>
        <p:txBody>
          <a:bodyPr/>
          <a:lstStyle/>
          <a:p>
            <a:endParaRPr lang="en-US"/>
          </a:p>
        </p:txBody>
      </p:sp>
    </p:spTree>
    <p:extLst>
      <p:ext uri="{BB962C8B-B14F-4D97-AF65-F5344CB8AC3E}">
        <p14:creationId xmlns:p14="http://schemas.microsoft.com/office/powerpoint/2010/main" val="847814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838201"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7" name="Text Placeholder 6"/>
          <p:cNvSpPr>
            <a:spLocks noGrp="1"/>
          </p:cNvSpPr>
          <p:nvPr>
            <p:ph type="body" sz="quarter" idx="14"/>
          </p:nvPr>
        </p:nvSpPr>
        <p:spPr>
          <a:xfrm>
            <a:off x="4499264"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8" name="Text Placeholder 6"/>
          <p:cNvSpPr>
            <a:spLocks noGrp="1"/>
          </p:cNvSpPr>
          <p:nvPr>
            <p:ph type="body" sz="quarter" idx="15"/>
          </p:nvPr>
        </p:nvSpPr>
        <p:spPr>
          <a:xfrm>
            <a:off x="8160327"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646302"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286582"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947645"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327152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41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1004460" y="1907453"/>
            <a:ext cx="4396739"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791778"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p:cNvSpPr>
            <a:spLocks noGrp="1"/>
          </p:cNvSpPr>
          <p:nvPr>
            <p:ph type="body" sz="quarter" idx="14"/>
          </p:nvPr>
        </p:nvSpPr>
        <p:spPr>
          <a:xfrm>
            <a:off x="1004460" y="4284893"/>
            <a:ext cx="4396739"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3" name="Rectangle 12"/>
          <p:cNvSpPr/>
          <p:nvPr userDrawn="1"/>
        </p:nvSpPr>
        <p:spPr>
          <a:xfrm>
            <a:off x="791778"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6"/>
          <p:cNvSpPr>
            <a:spLocks noGrp="1"/>
          </p:cNvSpPr>
          <p:nvPr>
            <p:ph type="body" sz="quarter" idx="15"/>
          </p:nvPr>
        </p:nvSpPr>
        <p:spPr>
          <a:xfrm>
            <a:off x="6889750" y="1907453"/>
            <a:ext cx="4396739"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5" name="Rectangle 14"/>
          <p:cNvSpPr/>
          <p:nvPr userDrawn="1"/>
        </p:nvSpPr>
        <p:spPr>
          <a:xfrm>
            <a:off x="6677068"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6"/>
          </p:nvPr>
        </p:nvSpPr>
        <p:spPr>
          <a:xfrm>
            <a:off x="6889750" y="4284893"/>
            <a:ext cx="4396739"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7" name="Rectangle 16"/>
          <p:cNvSpPr/>
          <p:nvPr userDrawn="1"/>
        </p:nvSpPr>
        <p:spPr>
          <a:xfrm>
            <a:off x="6677068"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2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838200" y="2156460"/>
            <a:ext cx="5010150" cy="3956050"/>
          </a:xfrm>
        </p:spPr>
        <p:txBody>
          <a:bodyPr/>
          <a:lstStyle/>
          <a:p>
            <a:endParaRPr lang="en-US"/>
          </a:p>
        </p:txBody>
      </p:sp>
      <p:sp>
        <p:nvSpPr>
          <p:cNvPr id="5" name="Chart Placeholder 3"/>
          <p:cNvSpPr>
            <a:spLocks noGrp="1"/>
          </p:cNvSpPr>
          <p:nvPr>
            <p:ph type="chart" sz="quarter" idx="11"/>
          </p:nvPr>
        </p:nvSpPr>
        <p:spPr>
          <a:xfrm>
            <a:off x="6172511" y="2156460"/>
            <a:ext cx="5010150" cy="3956050"/>
          </a:xfrm>
        </p:spPr>
        <p:txBody>
          <a:bodyPr/>
          <a:lstStyle/>
          <a:p>
            <a:endParaRPr lang="en-US"/>
          </a:p>
        </p:txBody>
      </p:sp>
    </p:spTree>
    <p:extLst>
      <p:ext uri="{BB962C8B-B14F-4D97-AF65-F5344CB8AC3E}">
        <p14:creationId xmlns:p14="http://schemas.microsoft.com/office/powerpoint/2010/main" val="1520596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838200" y="2156460"/>
            <a:ext cx="9561513" cy="4019550"/>
          </a:xfrm>
        </p:spPr>
        <p:txBody>
          <a:bodyPr/>
          <a:lstStyle/>
          <a:p>
            <a:endParaRPr lang="en-US"/>
          </a:p>
        </p:txBody>
      </p:sp>
    </p:spTree>
    <p:extLst>
      <p:ext uri="{BB962C8B-B14F-4D97-AF65-F5344CB8AC3E}">
        <p14:creationId xmlns:p14="http://schemas.microsoft.com/office/powerpoint/2010/main" val="1511534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martArt Placeholder 3"/>
          <p:cNvSpPr>
            <a:spLocks noGrp="1"/>
          </p:cNvSpPr>
          <p:nvPr>
            <p:ph type="dgm" sz="quarter" idx="10"/>
          </p:nvPr>
        </p:nvSpPr>
        <p:spPr>
          <a:xfrm>
            <a:off x="838200" y="2041525"/>
            <a:ext cx="8929688" cy="4068763"/>
          </a:xfrm>
        </p:spPr>
        <p:txBody>
          <a:bodyPr/>
          <a:lstStyle/>
          <a:p>
            <a:endParaRPr lang="en-US"/>
          </a:p>
        </p:txBody>
      </p:sp>
    </p:spTree>
    <p:extLst>
      <p:ext uri="{BB962C8B-B14F-4D97-AF65-F5344CB8AC3E}">
        <p14:creationId xmlns:p14="http://schemas.microsoft.com/office/powerpoint/2010/main" val="952908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838200" y="2041525"/>
            <a:ext cx="8929688" cy="4159250"/>
          </a:xfrm>
        </p:spPr>
        <p:txBody>
          <a:bodyPr/>
          <a:lstStyle/>
          <a:p>
            <a:endParaRPr lang="en-US"/>
          </a:p>
        </p:txBody>
      </p:sp>
    </p:spTree>
    <p:extLst>
      <p:ext uri="{BB962C8B-B14F-4D97-AF65-F5344CB8AC3E}">
        <p14:creationId xmlns:p14="http://schemas.microsoft.com/office/powerpoint/2010/main" val="1312207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509016" y="459481"/>
            <a:ext cx="3178893" cy="1357473"/>
          </a:xfrm>
          <a:prstGeom prst="rect">
            <a:avLst/>
          </a:prstGeom>
        </p:spPr>
      </p:pic>
      <p:sp>
        <p:nvSpPr>
          <p:cNvPr id="6" name="Title 1"/>
          <p:cNvSpPr>
            <a:spLocks noGrp="1"/>
          </p:cNvSpPr>
          <p:nvPr>
            <p:ph type="ctrTitle" hasCustomPrompt="1"/>
          </p:nvPr>
        </p:nvSpPr>
        <p:spPr>
          <a:xfrm>
            <a:off x="6458527" y="3102776"/>
            <a:ext cx="5396345" cy="3481198"/>
          </a:xfrm>
        </p:spPr>
        <p:txBody>
          <a:bodyPr anchor="t">
            <a:normAutofit/>
          </a:bodyPr>
          <a:lstStyle>
            <a:lvl1pPr algn="l">
              <a:defRPr sz="5400"/>
            </a:lvl1pPr>
          </a:lstStyle>
          <a:p>
            <a:r>
              <a:rPr lang="en-US" dirty="0"/>
              <a:t>CLICK TO EDIT MASTER TITLE STYLE</a:t>
            </a:r>
          </a:p>
        </p:txBody>
      </p:sp>
      <p:sp>
        <p:nvSpPr>
          <p:cNvPr id="7" name="Rectangle 6"/>
          <p:cNvSpPr/>
          <p:nvPr userDrawn="1"/>
        </p:nvSpPr>
        <p:spPr>
          <a:xfrm>
            <a:off x="5946098" y="2667741"/>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3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357432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coll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96000" cy="6850063"/>
          </a:xfrm>
        </p:spPr>
        <p:txBody>
          <a:bodyPr/>
          <a:lstStyle/>
          <a:p>
            <a:endParaRPr lang="en-US"/>
          </a:p>
        </p:txBody>
      </p:sp>
      <p:sp>
        <p:nvSpPr>
          <p:cNvPr id="9" name="Picture Placeholder 8"/>
          <p:cNvSpPr>
            <a:spLocks noGrp="1"/>
          </p:cNvSpPr>
          <p:nvPr>
            <p:ph type="pic" sz="quarter" idx="11"/>
          </p:nvPr>
        </p:nvSpPr>
        <p:spPr>
          <a:xfrm>
            <a:off x="6096000" y="2276475"/>
            <a:ext cx="6096000" cy="4573588"/>
          </a:xfrm>
        </p:spPr>
        <p:txBody>
          <a:bodyPr/>
          <a:lstStyle/>
          <a:p>
            <a:endParaRPr lang="en-US"/>
          </a:p>
        </p:txBody>
      </p:sp>
      <p:sp>
        <p:nvSpPr>
          <p:cNvPr id="11" name="Picture Placeholder 10"/>
          <p:cNvSpPr>
            <a:spLocks noGrp="1"/>
          </p:cNvSpPr>
          <p:nvPr>
            <p:ph type="pic" sz="quarter" idx="12"/>
          </p:nvPr>
        </p:nvSpPr>
        <p:spPr>
          <a:xfrm>
            <a:off x="6096000" y="0"/>
            <a:ext cx="6096000" cy="2276475"/>
          </a:xfrm>
        </p:spPr>
        <p:txBody>
          <a:bodyPr/>
          <a:lstStyle/>
          <a:p>
            <a:endParaRPr lang="en-US"/>
          </a:p>
        </p:txBody>
      </p:sp>
    </p:spTree>
    <p:extLst>
      <p:ext uri="{BB962C8B-B14F-4D97-AF65-F5344CB8AC3E}">
        <p14:creationId xmlns:p14="http://schemas.microsoft.com/office/powerpoint/2010/main" val="1884147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collage">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0"/>
            <a:ext cx="6096000" cy="6850063"/>
          </a:xfrm>
        </p:spPr>
        <p:txBody>
          <a:bodyPr/>
          <a:lstStyle/>
          <a:p>
            <a:endParaRPr lang="en-US"/>
          </a:p>
        </p:txBody>
      </p:sp>
      <p:sp>
        <p:nvSpPr>
          <p:cNvPr id="7" name="Picture Placeholder 8"/>
          <p:cNvSpPr>
            <a:spLocks noGrp="1"/>
          </p:cNvSpPr>
          <p:nvPr>
            <p:ph type="pic" sz="quarter" idx="11"/>
          </p:nvPr>
        </p:nvSpPr>
        <p:spPr>
          <a:xfrm>
            <a:off x="6096000" y="2276475"/>
            <a:ext cx="6096000" cy="4573588"/>
          </a:xfrm>
        </p:spPr>
        <p:txBody>
          <a:bodyPr/>
          <a:lstStyle/>
          <a:p>
            <a:endParaRPr lang="en-US"/>
          </a:p>
        </p:txBody>
      </p:sp>
      <p:sp>
        <p:nvSpPr>
          <p:cNvPr id="10" name="Text Placeholder 9"/>
          <p:cNvSpPr>
            <a:spLocks noGrp="1"/>
          </p:cNvSpPr>
          <p:nvPr>
            <p:ph type="body" sz="quarter" idx="12"/>
          </p:nvPr>
        </p:nvSpPr>
        <p:spPr>
          <a:xfrm>
            <a:off x="6423660" y="320041"/>
            <a:ext cx="5394960" cy="1691640"/>
          </a:xfrm>
        </p:spPr>
        <p:txBody>
          <a:bodyPr/>
          <a:lstStyle/>
          <a:p>
            <a:pPr lvl="0"/>
            <a:r>
              <a:rPr lang="en-US" dirty="0"/>
              <a:t>Click to edit Master text styles</a:t>
            </a:r>
          </a:p>
        </p:txBody>
      </p:sp>
    </p:spTree>
    <p:extLst>
      <p:ext uri="{BB962C8B-B14F-4D97-AF65-F5344CB8AC3E}">
        <p14:creationId xmlns:p14="http://schemas.microsoft.com/office/powerpoint/2010/main" val="1317228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96455" y="599441"/>
            <a:ext cx="2721271" cy="1162056"/>
          </a:xfrm>
          <a:prstGeom prst="rect">
            <a:avLst/>
          </a:prstGeom>
        </p:spPr>
      </p:pic>
      <p:sp>
        <p:nvSpPr>
          <p:cNvPr id="8" name="Text Placeholder 7"/>
          <p:cNvSpPr>
            <a:spLocks noGrp="1"/>
          </p:cNvSpPr>
          <p:nvPr>
            <p:ph type="body" sz="quarter" idx="10"/>
          </p:nvPr>
        </p:nvSpPr>
        <p:spPr>
          <a:xfrm>
            <a:off x="6389255" y="4279271"/>
            <a:ext cx="5394325" cy="2033905"/>
          </a:xfrm>
        </p:spPr>
        <p:txBody>
          <a:bodyPr/>
          <a:lstStyle/>
          <a:p>
            <a:pPr lvl="0"/>
            <a:r>
              <a:rPr lang="en-US" dirty="0"/>
              <a:t>Click to edit Master text styles</a:t>
            </a:r>
          </a:p>
        </p:txBody>
      </p:sp>
      <p:sp>
        <p:nvSpPr>
          <p:cNvPr id="10" name="Title 1"/>
          <p:cNvSpPr>
            <a:spLocks noGrp="1"/>
          </p:cNvSpPr>
          <p:nvPr>
            <p:ph type="ctrTitle"/>
          </p:nvPr>
        </p:nvSpPr>
        <p:spPr>
          <a:xfrm>
            <a:off x="6389255" y="3221287"/>
            <a:ext cx="5396345" cy="833120"/>
          </a:xfrm>
        </p:spPr>
        <p:txBody>
          <a:bodyPr anchor="b">
            <a:normAutofit/>
          </a:bodyPr>
          <a:lstStyle>
            <a:lvl1pPr algn="l">
              <a:defRPr sz="5400"/>
            </a:lvl1pPr>
          </a:lstStyle>
          <a:p>
            <a:endParaRPr lang="en-US" dirty="0"/>
          </a:p>
        </p:txBody>
      </p:sp>
      <p:sp>
        <p:nvSpPr>
          <p:cNvPr id="12" name="Rectangle 11"/>
          <p:cNvSpPr/>
          <p:nvPr userDrawn="1"/>
        </p:nvSpPr>
        <p:spPr>
          <a:xfrm>
            <a:off x="5849598" y="2855328"/>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6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83671" y="449990"/>
            <a:ext cx="3197723" cy="1365514"/>
          </a:xfrm>
          <a:prstGeom prst="rect">
            <a:avLst/>
          </a:prstGeom>
        </p:spPr>
      </p:pic>
      <p:sp>
        <p:nvSpPr>
          <p:cNvPr id="2" name="Title 1"/>
          <p:cNvSpPr>
            <a:spLocks noGrp="1"/>
          </p:cNvSpPr>
          <p:nvPr>
            <p:ph type="ctrTitle" hasCustomPrompt="1"/>
          </p:nvPr>
        </p:nvSpPr>
        <p:spPr>
          <a:xfrm>
            <a:off x="3035300" y="4043088"/>
            <a:ext cx="8560955" cy="2305050"/>
          </a:xfrm>
        </p:spPr>
        <p:txBody>
          <a:bodyPr anchor="t">
            <a:normAutofit/>
          </a:bodyPr>
          <a:lstStyle>
            <a:lvl1pPr algn="l">
              <a:defRPr sz="5400"/>
            </a:lvl1pPr>
          </a:lstStyle>
          <a:p>
            <a:r>
              <a:rPr lang="en-US" dirty="0"/>
              <a:t>CLICK TO EDIT MASTER TITLE STYLE</a:t>
            </a:r>
          </a:p>
        </p:txBody>
      </p:sp>
      <p:sp>
        <p:nvSpPr>
          <p:cNvPr id="7" name="Rectangle 6"/>
          <p:cNvSpPr/>
          <p:nvPr userDrawn="1"/>
        </p:nvSpPr>
        <p:spPr>
          <a:xfrm>
            <a:off x="2521776" y="3493564"/>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946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83671" y="449990"/>
            <a:ext cx="3197723" cy="1365514"/>
          </a:xfrm>
          <a:prstGeom prst="rect">
            <a:avLst/>
          </a:prstGeom>
        </p:spPr>
      </p:pic>
      <p:sp>
        <p:nvSpPr>
          <p:cNvPr id="6" name="Title 1"/>
          <p:cNvSpPr>
            <a:spLocks noGrp="1"/>
          </p:cNvSpPr>
          <p:nvPr>
            <p:ph type="ctrTitle" hasCustomPrompt="1"/>
          </p:nvPr>
        </p:nvSpPr>
        <p:spPr>
          <a:xfrm>
            <a:off x="6458527" y="3102776"/>
            <a:ext cx="5396345" cy="3481198"/>
          </a:xfrm>
        </p:spPr>
        <p:txBody>
          <a:bodyPr anchor="t">
            <a:normAutofit/>
          </a:bodyPr>
          <a:lstStyle>
            <a:lvl1pPr algn="l">
              <a:defRPr sz="5400"/>
            </a:lvl1pPr>
          </a:lstStyle>
          <a:p>
            <a:r>
              <a:rPr lang="en-US" dirty="0"/>
              <a:t>CLICK TO EDIT MASTER TITLE STYLE</a:t>
            </a:r>
          </a:p>
        </p:txBody>
      </p:sp>
      <p:sp>
        <p:nvSpPr>
          <p:cNvPr id="7" name="Rectangle 6"/>
          <p:cNvSpPr/>
          <p:nvPr userDrawn="1"/>
        </p:nvSpPr>
        <p:spPr>
          <a:xfrm>
            <a:off x="5946098" y="2667741"/>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947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796736" y="586112"/>
            <a:ext cx="2602159" cy="1111192"/>
          </a:xfrm>
          <a:prstGeom prst="rect">
            <a:avLst/>
          </a:prstGeom>
        </p:spPr>
      </p:pic>
      <p:sp>
        <p:nvSpPr>
          <p:cNvPr id="6" name="Title 1"/>
          <p:cNvSpPr>
            <a:spLocks noGrp="1"/>
          </p:cNvSpPr>
          <p:nvPr>
            <p:ph type="ctrTitle" hasCustomPrompt="1"/>
          </p:nvPr>
        </p:nvSpPr>
        <p:spPr>
          <a:xfrm>
            <a:off x="6458528" y="3338945"/>
            <a:ext cx="5396345" cy="3186462"/>
          </a:xfrm>
        </p:spPr>
        <p:txBody>
          <a:bodyPr anchor="t">
            <a:normAutofit/>
          </a:bodyPr>
          <a:lstStyle>
            <a:lvl1pPr algn="l">
              <a:defRPr sz="5400"/>
            </a:lvl1pPr>
          </a:lstStyle>
          <a:p>
            <a:r>
              <a:rPr lang="en-US" dirty="0"/>
              <a:t>CLICK TO EDIT MASTER TITLE STYLE</a:t>
            </a:r>
          </a:p>
        </p:txBody>
      </p:sp>
      <p:sp>
        <p:nvSpPr>
          <p:cNvPr id="7" name="Rectangle 6"/>
          <p:cNvSpPr/>
          <p:nvPr userDrawn="1"/>
        </p:nvSpPr>
        <p:spPr>
          <a:xfrm>
            <a:off x="6096000" y="2869785"/>
            <a:ext cx="1410475" cy="134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1442358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4640580" cy="6858000"/>
          </a:xfrm>
        </p:spPr>
        <p:txBody>
          <a:bodyPr/>
          <a:lstStyle/>
          <a:p>
            <a:endParaRPr lang="en-US"/>
          </a:p>
        </p:txBody>
      </p:sp>
      <p:sp>
        <p:nvSpPr>
          <p:cNvPr id="6" name="Title 1"/>
          <p:cNvSpPr>
            <a:spLocks noGrp="1"/>
          </p:cNvSpPr>
          <p:nvPr>
            <p:ph type="title"/>
          </p:nvPr>
        </p:nvSpPr>
        <p:spPr>
          <a:xfrm>
            <a:off x="6054725" y="1889760"/>
            <a:ext cx="5483860" cy="833120"/>
          </a:xfrm>
        </p:spPr>
        <p:txBody>
          <a:bodyPr/>
          <a:lstStyle/>
          <a:p>
            <a:endParaRPr lang="en-US" dirty="0"/>
          </a:p>
        </p:txBody>
      </p:sp>
      <p:sp>
        <p:nvSpPr>
          <p:cNvPr id="8" name="Text Placeholder 8"/>
          <p:cNvSpPr>
            <a:spLocks noGrp="1"/>
          </p:cNvSpPr>
          <p:nvPr>
            <p:ph type="body" sz="quarter" idx="14"/>
          </p:nvPr>
        </p:nvSpPr>
        <p:spPr>
          <a:xfrm>
            <a:off x="6055360" y="3024493"/>
            <a:ext cx="5483225" cy="3345510"/>
          </a:xfrm>
        </p:spPr>
        <p:txBody>
          <a:bodyPr/>
          <a:lstStyle>
            <a:lvl1pPr marL="457200" marR="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lvl1p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lvl="0"/>
            <a:endParaRPr lang="lt-LT" dirty="0"/>
          </a:p>
          <a:p>
            <a:pPr lvl="0"/>
            <a:endParaRPr lang="lt-LT" dirty="0"/>
          </a:p>
        </p:txBody>
      </p:sp>
    </p:spTree>
    <p:extLst>
      <p:ext uri="{BB962C8B-B14F-4D97-AF65-F5344CB8AC3E}">
        <p14:creationId xmlns:p14="http://schemas.microsoft.com/office/powerpoint/2010/main" val="2088184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1186842"/>
            <a:ext cx="9053945" cy="1126868"/>
          </a:xfrm>
        </p:spPr>
        <p:txBody>
          <a:bodyPr/>
          <a:lstStyle/>
          <a:p>
            <a:r>
              <a:rPr lang="lt-LT" dirty="0" err="1"/>
              <a:t>Click</a:t>
            </a:r>
            <a:r>
              <a:rPr lang="lt-LT" dirty="0"/>
              <a:t> to </a:t>
            </a:r>
            <a:r>
              <a:rPr lang="lt-LT" dirty="0" err="1"/>
              <a:t>edit</a:t>
            </a:r>
            <a:r>
              <a:rPr lang="lt-LT" dirty="0"/>
              <a:t> </a:t>
            </a:r>
            <a:r>
              <a:rPr lang="lt-LT" dirty="0" err="1"/>
              <a:t>Master</a:t>
            </a:r>
            <a:r>
              <a:rPr lang="lt-LT" dirty="0"/>
              <a:t> </a:t>
            </a:r>
            <a:r>
              <a:rPr lang="lt-LT" dirty="0" err="1"/>
              <a:t>title</a:t>
            </a:r>
            <a:r>
              <a:rPr lang="lt-LT" dirty="0"/>
              <a:t> </a:t>
            </a:r>
            <a:r>
              <a:rPr lang="lt-LT" dirty="0" err="1"/>
              <a:t>style</a:t>
            </a:r>
            <a:endParaRPr lang="en-US" dirty="0"/>
          </a:p>
        </p:txBody>
      </p:sp>
      <p:sp>
        <p:nvSpPr>
          <p:cNvPr id="6" name="Text Placeholder 5"/>
          <p:cNvSpPr>
            <a:spLocks noGrp="1"/>
          </p:cNvSpPr>
          <p:nvPr>
            <p:ph type="body" sz="quarter" idx="12"/>
          </p:nvPr>
        </p:nvSpPr>
        <p:spPr>
          <a:xfrm>
            <a:off x="838200" y="2512405"/>
            <a:ext cx="9053945" cy="3597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Tree>
    <p:extLst>
      <p:ext uri="{BB962C8B-B14F-4D97-AF65-F5344CB8AC3E}">
        <p14:creationId xmlns:p14="http://schemas.microsoft.com/office/powerpoint/2010/main" val="933499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176591" y="1392063"/>
            <a:ext cx="6796209" cy="1216922"/>
          </a:xfrm>
        </p:spPr>
        <p:txBody>
          <a:bodyPr anchor="b"/>
          <a:lstStyle/>
          <a:p>
            <a:r>
              <a:rPr lang="en-US" dirty="0"/>
              <a:t>Click to edit Master title style</a:t>
            </a:r>
          </a:p>
        </p:txBody>
      </p:sp>
      <p:sp>
        <p:nvSpPr>
          <p:cNvPr id="10" name="Text Placeholder 9"/>
          <p:cNvSpPr>
            <a:spLocks noGrp="1"/>
          </p:cNvSpPr>
          <p:nvPr>
            <p:ph type="body" sz="quarter" idx="14"/>
          </p:nvPr>
        </p:nvSpPr>
        <p:spPr>
          <a:xfrm>
            <a:off x="4176568" y="2909455"/>
            <a:ext cx="6796088" cy="3178897"/>
          </a:xfrm>
        </p:spPr>
        <p:txBody>
          <a:bodyPr>
            <a:normAutofit/>
          </a:bodyPr>
          <a:lstStyle>
            <a:lvl1pPr>
              <a:defRPr sz="2000"/>
            </a:lvl1pPr>
          </a:lstStyle>
          <a:p>
            <a:pPr lvl="0"/>
            <a:r>
              <a:rPr lang="en-US" dirty="0"/>
              <a:t>Click to edit Master text styles</a:t>
            </a:r>
          </a:p>
        </p:txBody>
      </p:sp>
      <p:sp>
        <p:nvSpPr>
          <p:cNvPr id="8" name="Picture Placeholder 7"/>
          <p:cNvSpPr>
            <a:spLocks noGrp="1"/>
          </p:cNvSpPr>
          <p:nvPr>
            <p:ph type="pic" sz="quarter" idx="13"/>
          </p:nvPr>
        </p:nvSpPr>
        <p:spPr>
          <a:xfrm>
            <a:off x="0" y="7938"/>
            <a:ext cx="3035300" cy="6842125"/>
          </a:xfrm>
        </p:spPr>
        <p:txBody>
          <a:bodyPr/>
          <a:lstStyle/>
          <a:p>
            <a:endParaRPr lang="en-US"/>
          </a:p>
        </p:txBody>
      </p:sp>
    </p:spTree>
    <p:extLst>
      <p:ext uri="{BB962C8B-B14F-4D97-AF65-F5344CB8AC3E}">
        <p14:creationId xmlns:p14="http://schemas.microsoft.com/office/powerpoint/2010/main" val="164750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796737" y="586111"/>
            <a:ext cx="2626664" cy="1121656"/>
          </a:xfrm>
          <a:prstGeom prst="rect">
            <a:avLst/>
          </a:prstGeom>
        </p:spPr>
      </p:pic>
      <p:sp>
        <p:nvSpPr>
          <p:cNvPr id="6" name="Title 1"/>
          <p:cNvSpPr>
            <a:spLocks noGrp="1"/>
          </p:cNvSpPr>
          <p:nvPr>
            <p:ph type="ctrTitle" hasCustomPrompt="1"/>
          </p:nvPr>
        </p:nvSpPr>
        <p:spPr>
          <a:xfrm>
            <a:off x="6458528" y="3338945"/>
            <a:ext cx="5396345" cy="3186462"/>
          </a:xfrm>
        </p:spPr>
        <p:txBody>
          <a:bodyPr anchor="t">
            <a:normAutofit/>
          </a:bodyPr>
          <a:lstStyle>
            <a:lvl1pPr algn="l">
              <a:defRPr sz="5400"/>
            </a:lvl1pPr>
          </a:lstStyle>
          <a:p>
            <a:r>
              <a:rPr lang="en-US" dirty="0"/>
              <a:t>CLICK TO EDIT MASTER TITLE STYLE</a:t>
            </a:r>
          </a:p>
        </p:txBody>
      </p:sp>
      <p:sp>
        <p:nvSpPr>
          <p:cNvPr id="7" name="Rectangle 6"/>
          <p:cNvSpPr/>
          <p:nvPr userDrawn="1"/>
        </p:nvSpPr>
        <p:spPr>
          <a:xfrm>
            <a:off x="6096000" y="2869785"/>
            <a:ext cx="1410475" cy="134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1363046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163004" y="5893918"/>
            <a:ext cx="1104900" cy="495300"/>
          </a:xfrm>
          <a:prstGeom prst="rect">
            <a:avLst/>
          </a:prstGeom>
        </p:spPr>
      </p:pic>
      <p:sp>
        <p:nvSpPr>
          <p:cNvPr id="4"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dirty="0"/>
              <a:t>CLICK TO EDIT MASTER TITLE STYLE</a:t>
            </a:r>
          </a:p>
        </p:txBody>
      </p:sp>
      <p:sp>
        <p:nvSpPr>
          <p:cNvPr id="5" name="Rectangle 4"/>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718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43144" y="4727407"/>
            <a:ext cx="1943100" cy="1765468"/>
          </a:xfrm>
          <a:noFill/>
          <a:ln>
            <a:noFill/>
          </a:ln>
        </p:spPr>
        <p:txBody>
          <a:bodyPr anchor="b">
            <a:normAutofit/>
          </a:bodyPr>
          <a:lstStyle>
            <a:lvl1pPr algn="r">
              <a:defRPr sz="9600" b="1">
                <a:solidFill>
                  <a:schemeClr val="tx1"/>
                </a:solidFill>
                <a:latin typeface="GT Walsheim" charset="0"/>
                <a:ea typeface="GT Walsheim" charset="0"/>
                <a:cs typeface="GT Walsheim" charset="0"/>
              </a:defRPr>
            </a:lvl1pPr>
          </a:lstStyle>
          <a:p>
            <a:pPr lvl="0"/>
            <a:r>
              <a:rPr lang="en-US"/>
              <a:t>1</a:t>
            </a:r>
            <a:endParaRPr lang="en-US" dirty="0"/>
          </a:p>
        </p:txBody>
      </p:sp>
      <p:sp>
        <p:nvSpPr>
          <p:cNvPr id="5"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dirty="0"/>
              <a:t>CLICK TO EDIT MASTER TITLE STYLE</a:t>
            </a:r>
          </a:p>
        </p:txBody>
      </p:sp>
      <p:sp>
        <p:nvSpPr>
          <p:cNvPr id="6" name="Rectangle 5"/>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408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p>
            <a:endParaRPr lang="en-US" dirty="0"/>
          </a:p>
        </p:txBody>
      </p:sp>
      <p:sp>
        <p:nvSpPr>
          <p:cNvPr id="7"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dirty="0"/>
              <a:t>CLICK TO EDIT MASTER TITLE STYLE</a:t>
            </a:r>
          </a:p>
        </p:txBody>
      </p:sp>
      <p:sp>
        <p:nvSpPr>
          <p:cNvPr id="8" name="Rectangle 7"/>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60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17136" y="0"/>
            <a:ext cx="7674864" cy="6858000"/>
          </a:xfrm>
        </p:spPr>
        <p:txBody>
          <a:bodyPr/>
          <a:lstStyle/>
          <a:p>
            <a:endParaRPr lang="en-US"/>
          </a:p>
        </p:txBody>
      </p:sp>
      <p:sp>
        <p:nvSpPr>
          <p:cNvPr id="2" name="Title 1"/>
          <p:cNvSpPr>
            <a:spLocks noGrp="1"/>
          </p:cNvSpPr>
          <p:nvPr>
            <p:ph type="title"/>
          </p:nvPr>
        </p:nvSpPr>
        <p:spPr>
          <a:xfrm>
            <a:off x="417576" y="1314510"/>
            <a:ext cx="3576408" cy="1405621"/>
          </a:xfrm>
        </p:spPr>
        <p:txBody>
          <a:bodyPr/>
          <a:lstStyle/>
          <a:p>
            <a:r>
              <a:rPr lang="en-US" dirty="0"/>
              <a:t>Click to edit Master title style</a:t>
            </a:r>
          </a:p>
        </p:txBody>
      </p:sp>
      <p:sp>
        <p:nvSpPr>
          <p:cNvPr id="11" name="Text Placeholder 10"/>
          <p:cNvSpPr>
            <a:spLocks noGrp="1"/>
          </p:cNvSpPr>
          <p:nvPr>
            <p:ph type="body" sz="quarter" idx="14"/>
          </p:nvPr>
        </p:nvSpPr>
        <p:spPr>
          <a:xfrm>
            <a:off x="435864" y="3267940"/>
            <a:ext cx="3576408" cy="3144444"/>
          </a:xfrm>
        </p:spPr>
        <p:txBody>
          <a:bodyPr/>
          <a:lstStyle/>
          <a:p>
            <a:pPr lvl="0"/>
            <a:r>
              <a:rPr lang="en-US"/>
              <a:t>Click to edit Master text styles</a:t>
            </a:r>
          </a:p>
        </p:txBody>
      </p:sp>
    </p:spTree>
    <p:extLst>
      <p:ext uri="{BB962C8B-B14F-4D97-AF65-F5344CB8AC3E}">
        <p14:creationId xmlns:p14="http://schemas.microsoft.com/office/powerpoint/2010/main" val="2125050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tation">
    <p:spTree>
      <p:nvGrpSpPr>
        <p:cNvPr id="1" name=""/>
        <p:cNvGrpSpPr/>
        <p:nvPr/>
      </p:nvGrpSpPr>
      <p:grpSpPr>
        <a:xfrm>
          <a:off x="0" y="0"/>
          <a:ext cx="0" cy="0"/>
          <a:chOff x="0" y="0"/>
          <a:chExt cx="0" cy="0"/>
        </a:xfrm>
      </p:grpSpPr>
      <p:sp>
        <p:nvSpPr>
          <p:cNvPr id="5" name="Title 1"/>
          <p:cNvSpPr>
            <a:spLocks noGrp="1"/>
          </p:cNvSpPr>
          <p:nvPr>
            <p:ph type="title"/>
          </p:nvPr>
        </p:nvSpPr>
        <p:spPr>
          <a:xfrm>
            <a:off x="756227" y="755793"/>
            <a:ext cx="5332846" cy="3761509"/>
          </a:xfrm>
        </p:spPr>
        <p:txBody>
          <a:bodyPr/>
          <a:lstStyle/>
          <a:p>
            <a:r>
              <a:rPr lang="en-US"/>
              <a:t>Click to edit Master title style</a:t>
            </a:r>
          </a:p>
        </p:txBody>
      </p:sp>
      <p:sp>
        <p:nvSpPr>
          <p:cNvPr id="7" name="Text Placeholder 8"/>
          <p:cNvSpPr>
            <a:spLocks noGrp="1"/>
          </p:cNvSpPr>
          <p:nvPr>
            <p:ph type="body" sz="quarter" idx="13"/>
          </p:nvPr>
        </p:nvSpPr>
        <p:spPr>
          <a:xfrm>
            <a:off x="6490277" y="2636548"/>
            <a:ext cx="4918075" cy="3574618"/>
          </a:xfrm>
        </p:spPr>
        <p:txBody>
          <a:bodyPr/>
          <a:lstStyle/>
          <a:p>
            <a:pPr lvl="0"/>
            <a:r>
              <a:rPr lang="en-US" dirty="0"/>
              <a:t>Click to edit Master text styles</a:t>
            </a:r>
          </a:p>
        </p:txBody>
      </p:sp>
    </p:spTree>
    <p:extLst>
      <p:ext uri="{BB962C8B-B14F-4D97-AF65-F5344CB8AC3E}">
        <p14:creationId xmlns:p14="http://schemas.microsoft.com/office/powerpoint/2010/main" val="2096305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atation 2">
    <p:spTree>
      <p:nvGrpSpPr>
        <p:cNvPr id="1" name=""/>
        <p:cNvGrpSpPr/>
        <p:nvPr/>
      </p:nvGrpSpPr>
      <p:grpSpPr>
        <a:xfrm>
          <a:off x="0" y="0"/>
          <a:ext cx="0" cy="0"/>
          <a:chOff x="0" y="0"/>
          <a:chExt cx="0" cy="0"/>
        </a:xfrm>
      </p:grpSpPr>
      <p:sp>
        <p:nvSpPr>
          <p:cNvPr id="2" name="Title 1"/>
          <p:cNvSpPr>
            <a:spLocks noGrp="1"/>
          </p:cNvSpPr>
          <p:nvPr>
            <p:ph type="title"/>
          </p:nvPr>
        </p:nvSpPr>
        <p:spPr>
          <a:xfrm>
            <a:off x="1936750" y="2093595"/>
            <a:ext cx="8318500" cy="2707005"/>
          </a:xfrm>
        </p:spPr>
        <p:txBody>
          <a:bodyPr anchor="ctr"/>
          <a:lstStyle>
            <a:lvl1pPr algn="ctr">
              <a:defRPr/>
            </a:lvl1pPr>
          </a:lstStyle>
          <a:p>
            <a:r>
              <a:rPr lang="en-US" dirty="0"/>
              <a:t>Click to edit Master title style</a:t>
            </a:r>
          </a:p>
        </p:txBody>
      </p:sp>
      <p:sp>
        <p:nvSpPr>
          <p:cNvPr id="8" name="Rectangle 7"/>
          <p:cNvSpPr/>
          <p:nvPr userDrawn="1"/>
        </p:nvSpPr>
        <p:spPr>
          <a:xfrm>
            <a:off x="0" y="0"/>
            <a:ext cx="3035300" cy="93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104275" y="172449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409039" y="5038690"/>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359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 columns">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838201"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5" name="Text Placeholder 6"/>
          <p:cNvSpPr>
            <a:spLocks noGrp="1"/>
          </p:cNvSpPr>
          <p:nvPr>
            <p:ph type="body" sz="quarter" idx="11"/>
          </p:nvPr>
        </p:nvSpPr>
        <p:spPr>
          <a:xfrm>
            <a:off x="4499264"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6" name="Text Placeholder 6"/>
          <p:cNvSpPr>
            <a:spLocks noGrp="1"/>
          </p:cNvSpPr>
          <p:nvPr>
            <p:ph type="body" sz="quarter" idx="12"/>
          </p:nvPr>
        </p:nvSpPr>
        <p:spPr>
          <a:xfrm>
            <a:off x="8160327"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661924"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302204"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963267"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3"/>
          </p:nvPr>
        </p:nvSpPr>
        <p:spPr>
          <a:xfrm>
            <a:off x="0" y="0"/>
            <a:ext cx="12192000" cy="2276475"/>
          </a:xfrm>
        </p:spPr>
        <p:txBody>
          <a:bodyPr/>
          <a:lstStyle/>
          <a:p>
            <a:endParaRPr lang="en-US"/>
          </a:p>
        </p:txBody>
      </p:sp>
    </p:spTree>
    <p:extLst>
      <p:ext uri="{BB962C8B-B14F-4D97-AF65-F5344CB8AC3E}">
        <p14:creationId xmlns:p14="http://schemas.microsoft.com/office/powerpoint/2010/main" val="1772814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s 2">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838201"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7" name="Text Placeholder 6"/>
          <p:cNvSpPr>
            <a:spLocks noGrp="1"/>
          </p:cNvSpPr>
          <p:nvPr>
            <p:ph type="body" sz="quarter" idx="14"/>
          </p:nvPr>
        </p:nvSpPr>
        <p:spPr>
          <a:xfrm>
            <a:off x="4499264"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8" name="Text Placeholder 6"/>
          <p:cNvSpPr>
            <a:spLocks noGrp="1"/>
          </p:cNvSpPr>
          <p:nvPr>
            <p:ph type="body" sz="quarter" idx="15"/>
          </p:nvPr>
        </p:nvSpPr>
        <p:spPr>
          <a:xfrm>
            <a:off x="8160327"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646302"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286582"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7947645"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0"/>
            <a:ext cx="327152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20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1004460" y="1907453"/>
            <a:ext cx="4396739"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791778"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p:cNvSpPr>
            <a:spLocks noGrp="1"/>
          </p:cNvSpPr>
          <p:nvPr>
            <p:ph type="body" sz="quarter" idx="14"/>
          </p:nvPr>
        </p:nvSpPr>
        <p:spPr>
          <a:xfrm>
            <a:off x="1004460" y="4284893"/>
            <a:ext cx="4396739"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3" name="Rectangle 12"/>
          <p:cNvSpPr/>
          <p:nvPr userDrawn="1"/>
        </p:nvSpPr>
        <p:spPr>
          <a:xfrm>
            <a:off x="791778"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6"/>
          <p:cNvSpPr>
            <a:spLocks noGrp="1"/>
          </p:cNvSpPr>
          <p:nvPr>
            <p:ph type="body" sz="quarter" idx="15"/>
          </p:nvPr>
        </p:nvSpPr>
        <p:spPr>
          <a:xfrm>
            <a:off x="6889750" y="1907453"/>
            <a:ext cx="4396739"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5" name="Rectangle 14"/>
          <p:cNvSpPr/>
          <p:nvPr userDrawn="1"/>
        </p:nvSpPr>
        <p:spPr>
          <a:xfrm>
            <a:off x="6677068"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6"/>
          </p:nvPr>
        </p:nvSpPr>
        <p:spPr>
          <a:xfrm>
            <a:off x="6889750" y="4284893"/>
            <a:ext cx="4396739"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7" name="Rectangle 16"/>
          <p:cNvSpPr/>
          <p:nvPr userDrawn="1"/>
        </p:nvSpPr>
        <p:spPr>
          <a:xfrm>
            <a:off x="6677068"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579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838200" y="2156460"/>
            <a:ext cx="5010150" cy="3956050"/>
          </a:xfrm>
        </p:spPr>
        <p:txBody>
          <a:bodyPr/>
          <a:lstStyle/>
          <a:p>
            <a:endParaRPr lang="en-US"/>
          </a:p>
        </p:txBody>
      </p:sp>
      <p:sp>
        <p:nvSpPr>
          <p:cNvPr id="5" name="Chart Placeholder 3"/>
          <p:cNvSpPr>
            <a:spLocks noGrp="1"/>
          </p:cNvSpPr>
          <p:nvPr>
            <p:ph type="chart" sz="quarter" idx="11"/>
          </p:nvPr>
        </p:nvSpPr>
        <p:spPr>
          <a:xfrm>
            <a:off x="6172511" y="2156460"/>
            <a:ext cx="5010150" cy="3956050"/>
          </a:xfrm>
        </p:spPr>
        <p:txBody>
          <a:bodyPr/>
          <a:lstStyle/>
          <a:p>
            <a:endParaRPr lang="en-US"/>
          </a:p>
        </p:txBody>
      </p:sp>
    </p:spTree>
    <p:extLst>
      <p:ext uri="{BB962C8B-B14F-4D97-AF65-F5344CB8AC3E}">
        <p14:creationId xmlns:p14="http://schemas.microsoft.com/office/powerpoint/2010/main" val="1800136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4640580" cy="6858000"/>
          </a:xfrm>
        </p:spPr>
        <p:txBody>
          <a:bodyPr/>
          <a:lstStyle/>
          <a:p>
            <a:endParaRPr lang="en-US"/>
          </a:p>
        </p:txBody>
      </p:sp>
      <p:sp>
        <p:nvSpPr>
          <p:cNvPr id="6" name="Title 1"/>
          <p:cNvSpPr>
            <a:spLocks noGrp="1"/>
          </p:cNvSpPr>
          <p:nvPr>
            <p:ph type="title"/>
          </p:nvPr>
        </p:nvSpPr>
        <p:spPr>
          <a:xfrm>
            <a:off x="6054725" y="1889760"/>
            <a:ext cx="5483860" cy="833120"/>
          </a:xfrm>
        </p:spPr>
        <p:txBody>
          <a:bodyPr/>
          <a:lstStyle/>
          <a:p>
            <a:endParaRPr lang="en-US" dirty="0"/>
          </a:p>
        </p:txBody>
      </p:sp>
      <p:sp>
        <p:nvSpPr>
          <p:cNvPr id="8" name="Text Placeholder 8"/>
          <p:cNvSpPr>
            <a:spLocks noGrp="1"/>
          </p:cNvSpPr>
          <p:nvPr>
            <p:ph type="body" sz="quarter" idx="14"/>
          </p:nvPr>
        </p:nvSpPr>
        <p:spPr>
          <a:xfrm>
            <a:off x="6055360" y="3024493"/>
            <a:ext cx="5483225" cy="3345510"/>
          </a:xfrm>
        </p:spPr>
        <p:txBody>
          <a:bodyPr/>
          <a:lstStyle>
            <a:lvl1pPr marL="457200" marR="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lvl1p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0" marR="0" lvl="0" indent="-457200" algn="l" defTabSz="914400" rtl="0" eaLnBrk="1" fontAlgn="auto" latinLnBrk="0" hangingPunct="1">
              <a:lnSpc>
                <a:spcPct val="90000"/>
              </a:lnSpc>
              <a:spcBef>
                <a:spcPts val="1000"/>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lvl="0"/>
            <a:endParaRPr lang="lt-LT" dirty="0"/>
          </a:p>
          <a:p>
            <a:pPr lvl="0"/>
            <a:endParaRPr lang="lt-LT" dirty="0"/>
          </a:p>
        </p:txBody>
      </p:sp>
    </p:spTree>
    <p:extLst>
      <p:ext uri="{BB962C8B-B14F-4D97-AF65-F5344CB8AC3E}">
        <p14:creationId xmlns:p14="http://schemas.microsoft.com/office/powerpoint/2010/main" val="1167221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838200" y="2156460"/>
            <a:ext cx="9561513" cy="4019550"/>
          </a:xfrm>
        </p:spPr>
        <p:txBody>
          <a:bodyPr/>
          <a:lstStyle/>
          <a:p>
            <a:endParaRPr lang="en-US"/>
          </a:p>
        </p:txBody>
      </p:sp>
    </p:spTree>
    <p:extLst>
      <p:ext uri="{BB962C8B-B14F-4D97-AF65-F5344CB8AC3E}">
        <p14:creationId xmlns:p14="http://schemas.microsoft.com/office/powerpoint/2010/main" val="333252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ru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martArt Placeholder 3"/>
          <p:cNvSpPr>
            <a:spLocks noGrp="1"/>
          </p:cNvSpPr>
          <p:nvPr>
            <p:ph type="dgm" sz="quarter" idx="10"/>
          </p:nvPr>
        </p:nvSpPr>
        <p:spPr>
          <a:xfrm>
            <a:off x="838200" y="2041525"/>
            <a:ext cx="8929688" cy="4068763"/>
          </a:xfrm>
        </p:spPr>
        <p:txBody>
          <a:bodyPr/>
          <a:lstStyle/>
          <a:p>
            <a:endParaRPr lang="en-US"/>
          </a:p>
        </p:txBody>
      </p:sp>
    </p:spTree>
    <p:extLst>
      <p:ext uri="{BB962C8B-B14F-4D97-AF65-F5344CB8AC3E}">
        <p14:creationId xmlns:p14="http://schemas.microsoft.com/office/powerpoint/2010/main" val="76458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able Placeholder 5"/>
          <p:cNvSpPr>
            <a:spLocks noGrp="1"/>
          </p:cNvSpPr>
          <p:nvPr>
            <p:ph type="tbl" sz="quarter" idx="10"/>
          </p:nvPr>
        </p:nvSpPr>
        <p:spPr>
          <a:xfrm>
            <a:off x="838200" y="2041525"/>
            <a:ext cx="8929688" cy="4159250"/>
          </a:xfrm>
        </p:spPr>
        <p:txBody>
          <a:bodyPr/>
          <a:lstStyle/>
          <a:p>
            <a:endParaRPr lang="en-US"/>
          </a:p>
        </p:txBody>
      </p:sp>
    </p:spTree>
    <p:extLst>
      <p:ext uri="{BB962C8B-B14F-4D97-AF65-F5344CB8AC3E}">
        <p14:creationId xmlns:p14="http://schemas.microsoft.com/office/powerpoint/2010/main" val="551019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325205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icture coll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96000" cy="6850063"/>
          </a:xfrm>
        </p:spPr>
        <p:txBody>
          <a:bodyPr/>
          <a:lstStyle/>
          <a:p>
            <a:endParaRPr lang="en-US"/>
          </a:p>
        </p:txBody>
      </p:sp>
      <p:sp>
        <p:nvSpPr>
          <p:cNvPr id="9" name="Picture Placeholder 8"/>
          <p:cNvSpPr>
            <a:spLocks noGrp="1"/>
          </p:cNvSpPr>
          <p:nvPr>
            <p:ph type="pic" sz="quarter" idx="11"/>
          </p:nvPr>
        </p:nvSpPr>
        <p:spPr>
          <a:xfrm>
            <a:off x="6096000" y="2276475"/>
            <a:ext cx="6096000" cy="4573588"/>
          </a:xfrm>
        </p:spPr>
        <p:txBody>
          <a:bodyPr/>
          <a:lstStyle/>
          <a:p>
            <a:endParaRPr lang="en-US"/>
          </a:p>
        </p:txBody>
      </p:sp>
      <p:sp>
        <p:nvSpPr>
          <p:cNvPr id="11" name="Picture Placeholder 10"/>
          <p:cNvSpPr>
            <a:spLocks noGrp="1"/>
          </p:cNvSpPr>
          <p:nvPr>
            <p:ph type="pic" sz="quarter" idx="12"/>
          </p:nvPr>
        </p:nvSpPr>
        <p:spPr>
          <a:xfrm>
            <a:off x="6096000" y="0"/>
            <a:ext cx="6096000" cy="2276475"/>
          </a:xfrm>
        </p:spPr>
        <p:txBody>
          <a:bodyPr/>
          <a:lstStyle/>
          <a:p>
            <a:endParaRPr lang="en-US"/>
          </a:p>
        </p:txBody>
      </p:sp>
    </p:spTree>
    <p:extLst>
      <p:ext uri="{BB962C8B-B14F-4D97-AF65-F5344CB8AC3E}">
        <p14:creationId xmlns:p14="http://schemas.microsoft.com/office/powerpoint/2010/main" val="881858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 collage">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0"/>
            <a:ext cx="6096000" cy="6850063"/>
          </a:xfrm>
        </p:spPr>
        <p:txBody>
          <a:bodyPr/>
          <a:lstStyle/>
          <a:p>
            <a:endParaRPr lang="en-US"/>
          </a:p>
        </p:txBody>
      </p:sp>
      <p:sp>
        <p:nvSpPr>
          <p:cNvPr id="7" name="Picture Placeholder 8"/>
          <p:cNvSpPr>
            <a:spLocks noGrp="1"/>
          </p:cNvSpPr>
          <p:nvPr>
            <p:ph type="pic" sz="quarter" idx="11"/>
          </p:nvPr>
        </p:nvSpPr>
        <p:spPr>
          <a:xfrm>
            <a:off x="6096000" y="2276475"/>
            <a:ext cx="6096000" cy="4573588"/>
          </a:xfrm>
        </p:spPr>
        <p:txBody>
          <a:bodyPr/>
          <a:lstStyle/>
          <a:p>
            <a:endParaRPr lang="en-US"/>
          </a:p>
        </p:txBody>
      </p:sp>
      <p:sp>
        <p:nvSpPr>
          <p:cNvPr id="10" name="Text Placeholder 9"/>
          <p:cNvSpPr>
            <a:spLocks noGrp="1"/>
          </p:cNvSpPr>
          <p:nvPr>
            <p:ph type="body" sz="quarter" idx="12"/>
          </p:nvPr>
        </p:nvSpPr>
        <p:spPr>
          <a:xfrm>
            <a:off x="6423660" y="320041"/>
            <a:ext cx="5394960" cy="1691640"/>
          </a:xfrm>
        </p:spPr>
        <p:txBody>
          <a:bodyPr/>
          <a:lstStyle/>
          <a:p>
            <a:pPr lvl="0"/>
            <a:r>
              <a:rPr lang="en-US" dirty="0"/>
              <a:t>Click to edit Master text styles</a:t>
            </a:r>
          </a:p>
        </p:txBody>
      </p:sp>
    </p:spTree>
    <p:extLst>
      <p:ext uri="{BB962C8B-B14F-4D97-AF65-F5344CB8AC3E}">
        <p14:creationId xmlns:p14="http://schemas.microsoft.com/office/powerpoint/2010/main" val="1813857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act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83671" y="586112"/>
            <a:ext cx="2752482" cy="1175384"/>
          </a:xfrm>
          <a:prstGeom prst="rect">
            <a:avLst/>
          </a:prstGeom>
        </p:spPr>
      </p:pic>
      <p:sp>
        <p:nvSpPr>
          <p:cNvPr id="8" name="Text Placeholder 7"/>
          <p:cNvSpPr>
            <a:spLocks noGrp="1"/>
          </p:cNvSpPr>
          <p:nvPr>
            <p:ph type="body" sz="quarter" idx="10"/>
          </p:nvPr>
        </p:nvSpPr>
        <p:spPr>
          <a:xfrm>
            <a:off x="6389255" y="4279271"/>
            <a:ext cx="5394325" cy="2033905"/>
          </a:xfrm>
        </p:spPr>
        <p:txBody>
          <a:bodyPr/>
          <a:lstStyle/>
          <a:p>
            <a:pPr lvl="0"/>
            <a:r>
              <a:rPr lang="en-US" dirty="0"/>
              <a:t>Click to edit Master text styles</a:t>
            </a:r>
          </a:p>
        </p:txBody>
      </p:sp>
      <p:sp>
        <p:nvSpPr>
          <p:cNvPr id="10" name="Title 1"/>
          <p:cNvSpPr>
            <a:spLocks noGrp="1"/>
          </p:cNvSpPr>
          <p:nvPr>
            <p:ph type="ctrTitle"/>
          </p:nvPr>
        </p:nvSpPr>
        <p:spPr>
          <a:xfrm>
            <a:off x="6389255" y="3221287"/>
            <a:ext cx="5396345" cy="833120"/>
          </a:xfrm>
        </p:spPr>
        <p:txBody>
          <a:bodyPr anchor="b">
            <a:normAutofit/>
          </a:bodyPr>
          <a:lstStyle>
            <a:lvl1pPr algn="l">
              <a:defRPr sz="5400"/>
            </a:lvl1pPr>
          </a:lstStyle>
          <a:p>
            <a:endParaRPr lang="en-US" dirty="0"/>
          </a:p>
        </p:txBody>
      </p:sp>
      <p:sp>
        <p:nvSpPr>
          <p:cNvPr id="12" name="Rectangle 11"/>
          <p:cNvSpPr/>
          <p:nvPr userDrawn="1"/>
        </p:nvSpPr>
        <p:spPr>
          <a:xfrm>
            <a:off x="5849598" y="2855328"/>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40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1186842"/>
            <a:ext cx="9053945" cy="1126868"/>
          </a:xfrm>
        </p:spPr>
        <p:txBody>
          <a:bodyPr/>
          <a:lstStyle/>
          <a:p>
            <a:r>
              <a:rPr lang="lt-LT" dirty="0" err="1"/>
              <a:t>Click</a:t>
            </a:r>
            <a:r>
              <a:rPr lang="lt-LT" dirty="0"/>
              <a:t> to </a:t>
            </a:r>
            <a:r>
              <a:rPr lang="lt-LT" dirty="0" err="1"/>
              <a:t>edit</a:t>
            </a:r>
            <a:r>
              <a:rPr lang="lt-LT" dirty="0"/>
              <a:t> </a:t>
            </a:r>
            <a:r>
              <a:rPr lang="lt-LT" dirty="0" err="1"/>
              <a:t>Master</a:t>
            </a:r>
            <a:r>
              <a:rPr lang="lt-LT" dirty="0"/>
              <a:t> </a:t>
            </a:r>
            <a:r>
              <a:rPr lang="lt-LT" dirty="0" err="1"/>
              <a:t>title</a:t>
            </a:r>
            <a:r>
              <a:rPr lang="lt-LT" dirty="0"/>
              <a:t> </a:t>
            </a:r>
            <a:r>
              <a:rPr lang="lt-LT" dirty="0" err="1"/>
              <a:t>style</a:t>
            </a:r>
            <a:endParaRPr lang="en-US" dirty="0"/>
          </a:p>
        </p:txBody>
      </p:sp>
      <p:sp>
        <p:nvSpPr>
          <p:cNvPr id="6" name="Text Placeholder 5"/>
          <p:cNvSpPr>
            <a:spLocks noGrp="1"/>
          </p:cNvSpPr>
          <p:nvPr>
            <p:ph type="body" sz="quarter" idx="12"/>
          </p:nvPr>
        </p:nvSpPr>
        <p:spPr>
          <a:xfrm>
            <a:off x="838200" y="2512405"/>
            <a:ext cx="9053945" cy="3597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Tree>
    <p:extLst>
      <p:ext uri="{BB962C8B-B14F-4D97-AF65-F5344CB8AC3E}">
        <p14:creationId xmlns:p14="http://schemas.microsoft.com/office/powerpoint/2010/main" val="1191197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slide">
    <p:spTree>
      <p:nvGrpSpPr>
        <p:cNvPr id="1" name=""/>
        <p:cNvGrpSpPr/>
        <p:nvPr/>
      </p:nvGrpSpPr>
      <p:grpSpPr>
        <a:xfrm>
          <a:off x="0" y="0"/>
          <a:ext cx="0" cy="0"/>
          <a:chOff x="0" y="0"/>
          <a:chExt cx="0" cy="0"/>
        </a:xfrm>
      </p:grpSpPr>
      <p:sp>
        <p:nvSpPr>
          <p:cNvPr id="2" name="Title 1"/>
          <p:cNvSpPr>
            <a:spLocks noGrp="1"/>
          </p:cNvSpPr>
          <p:nvPr>
            <p:ph type="title"/>
          </p:nvPr>
        </p:nvSpPr>
        <p:spPr>
          <a:xfrm>
            <a:off x="4176591" y="1392063"/>
            <a:ext cx="6796209" cy="1216922"/>
          </a:xfrm>
        </p:spPr>
        <p:txBody>
          <a:bodyPr anchor="b"/>
          <a:lstStyle/>
          <a:p>
            <a:r>
              <a:rPr lang="en-US" dirty="0"/>
              <a:t>Click to edit Master title style</a:t>
            </a:r>
          </a:p>
        </p:txBody>
      </p:sp>
      <p:sp>
        <p:nvSpPr>
          <p:cNvPr id="10" name="Text Placeholder 9"/>
          <p:cNvSpPr>
            <a:spLocks noGrp="1"/>
          </p:cNvSpPr>
          <p:nvPr>
            <p:ph type="body" sz="quarter" idx="14"/>
          </p:nvPr>
        </p:nvSpPr>
        <p:spPr>
          <a:xfrm>
            <a:off x="4176568" y="2909455"/>
            <a:ext cx="6796088" cy="3178897"/>
          </a:xfrm>
        </p:spPr>
        <p:txBody>
          <a:bodyPr>
            <a:normAutofit/>
          </a:bodyPr>
          <a:lstStyle>
            <a:lvl1pPr>
              <a:defRPr sz="2000"/>
            </a:lvl1pPr>
          </a:lstStyle>
          <a:p>
            <a:pPr lvl="0"/>
            <a:r>
              <a:rPr lang="en-US" dirty="0"/>
              <a:t>Click to edit Master text styles</a:t>
            </a:r>
          </a:p>
        </p:txBody>
      </p:sp>
      <p:sp>
        <p:nvSpPr>
          <p:cNvPr id="8" name="Picture Placeholder 7"/>
          <p:cNvSpPr>
            <a:spLocks noGrp="1"/>
          </p:cNvSpPr>
          <p:nvPr>
            <p:ph type="pic" sz="quarter" idx="13"/>
          </p:nvPr>
        </p:nvSpPr>
        <p:spPr>
          <a:xfrm>
            <a:off x="0" y="7938"/>
            <a:ext cx="3035300" cy="6842125"/>
          </a:xfrm>
        </p:spPr>
        <p:txBody>
          <a:bodyPr/>
          <a:lstStyle/>
          <a:p>
            <a:endParaRPr lang="en-US"/>
          </a:p>
        </p:txBody>
      </p:sp>
    </p:spTree>
    <p:extLst>
      <p:ext uri="{BB962C8B-B14F-4D97-AF65-F5344CB8AC3E}">
        <p14:creationId xmlns:p14="http://schemas.microsoft.com/office/powerpoint/2010/main" val="92651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163004" y="5852566"/>
            <a:ext cx="1104900" cy="495300"/>
          </a:xfrm>
          <a:prstGeom prst="rect">
            <a:avLst/>
          </a:prstGeom>
        </p:spPr>
      </p:pic>
      <p:sp>
        <p:nvSpPr>
          <p:cNvPr id="4"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dirty="0"/>
              <a:t>CLICK TO EDIT MASTER TITLE STYLE</a:t>
            </a:r>
          </a:p>
        </p:txBody>
      </p:sp>
      <p:sp>
        <p:nvSpPr>
          <p:cNvPr id="5" name="Rectangle 4"/>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73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43144" y="4727407"/>
            <a:ext cx="1943100" cy="1765468"/>
          </a:xfrm>
          <a:noFill/>
          <a:ln>
            <a:noFill/>
          </a:ln>
        </p:spPr>
        <p:txBody>
          <a:bodyPr anchor="b">
            <a:normAutofit/>
          </a:bodyPr>
          <a:lstStyle>
            <a:lvl1pPr algn="r">
              <a:defRPr sz="9600" b="1">
                <a:solidFill>
                  <a:schemeClr val="tx1"/>
                </a:solidFill>
                <a:latin typeface="GT Walsheim" charset="0"/>
                <a:ea typeface="GT Walsheim" charset="0"/>
                <a:cs typeface="GT Walsheim" charset="0"/>
              </a:defRPr>
            </a:lvl1pPr>
          </a:lstStyle>
          <a:p>
            <a:pPr lvl="0"/>
            <a:r>
              <a:rPr lang="en-US"/>
              <a:t>1</a:t>
            </a:r>
            <a:endParaRPr lang="en-US" dirty="0"/>
          </a:p>
        </p:txBody>
      </p:sp>
      <p:sp>
        <p:nvSpPr>
          <p:cNvPr id="5"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dirty="0"/>
              <a:t>CLICK TO EDIT MASTER TITLE STYLE</a:t>
            </a:r>
          </a:p>
        </p:txBody>
      </p:sp>
      <p:sp>
        <p:nvSpPr>
          <p:cNvPr id="6" name="Rectangle 5"/>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55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p>
            <a:endParaRPr lang="en-US" dirty="0"/>
          </a:p>
        </p:txBody>
      </p:sp>
      <p:sp>
        <p:nvSpPr>
          <p:cNvPr id="5" name="Title 1"/>
          <p:cNvSpPr>
            <a:spLocks noGrp="1"/>
          </p:cNvSpPr>
          <p:nvPr>
            <p:ph type="title" hasCustomPrompt="1"/>
          </p:nvPr>
        </p:nvSpPr>
        <p:spPr>
          <a:xfrm>
            <a:off x="1105870" y="1003148"/>
            <a:ext cx="5031696" cy="3657600"/>
          </a:xfrm>
        </p:spPr>
        <p:txBody>
          <a:bodyPr anchor="t">
            <a:normAutofit/>
          </a:bodyPr>
          <a:lstStyle>
            <a:lvl1pPr>
              <a:defRPr sz="5400"/>
            </a:lvl1pPr>
          </a:lstStyle>
          <a:p>
            <a:r>
              <a:rPr lang="en-US" dirty="0"/>
              <a:t>CLICK TO EDIT MASTER TITLE STYLE</a:t>
            </a:r>
          </a:p>
        </p:txBody>
      </p:sp>
      <p:sp>
        <p:nvSpPr>
          <p:cNvPr id="6" name="Rectangle 5"/>
          <p:cNvSpPr/>
          <p:nvPr userDrawn="1"/>
        </p:nvSpPr>
        <p:spPr>
          <a:xfrm>
            <a:off x="576213"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8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3.emf"/><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5"/>
          <a:stretch>
            <a:fillRect/>
          </a:stretch>
        </p:blipFill>
        <p:spPr>
          <a:xfrm>
            <a:off x="10163004" y="521818"/>
            <a:ext cx="1104900" cy="495300"/>
          </a:xfrm>
          <a:prstGeom prst="rect">
            <a:avLst/>
          </a:prstGeom>
        </p:spPr>
      </p:pic>
      <p:sp>
        <p:nvSpPr>
          <p:cNvPr id="2" name="Title Placeholder 1"/>
          <p:cNvSpPr>
            <a:spLocks noGrp="1"/>
          </p:cNvSpPr>
          <p:nvPr>
            <p:ph type="title"/>
          </p:nvPr>
        </p:nvSpPr>
        <p:spPr>
          <a:xfrm>
            <a:off x="838200" y="715787"/>
            <a:ext cx="8929255"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0" y="2276475"/>
            <a:ext cx="8929255" cy="3148965"/>
          </a:xfrm>
          <a:prstGeom prst="rect">
            <a:avLst/>
          </a:prstGeom>
        </p:spPr>
        <p:txBody>
          <a:bodyPr vert="horz" lIns="91440" tIns="45720" rIns="91440" bIns="45720" rtlCol="0">
            <a:normAutofit/>
          </a:bodyPr>
          <a:lstStyle/>
          <a:p>
            <a:pPr lvl="0"/>
            <a:r>
              <a:rPr lang="en-US" dirty="0"/>
              <a:t>Click to edit Master text styles</a:t>
            </a:r>
          </a:p>
        </p:txBody>
      </p:sp>
      <p:sp>
        <p:nvSpPr>
          <p:cNvPr id="8" name="Footer Placeholder 4"/>
          <p:cNvSpPr txBox="1">
            <a:spLocks/>
          </p:cNvSpPr>
          <p:nvPr userDrawn="1"/>
        </p:nvSpPr>
        <p:spPr>
          <a:xfrm>
            <a:off x="6770747" y="6356350"/>
            <a:ext cx="3714374" cy="365125"/>
          </a:xfrm>
          <a:prstGeom prst="rect">
            <a:avLst/>
          </a:prstGeom>
        </p:spPr>
        <p:txBody>
          <a:bodyPr vert="horz" lIns="91440" tIns="45720" rIns="91440" bIns="45720" rtlCol="0" anchor="ctr"/>
          <a:lstStyle>
            <a:defPPr>
              <a:defRPr lang="lt-LT"/>
            </a:defPPr>
            <a:lvl1pPr marL="0" algn="ctr" defTabSz="914400" rtl="0" eaLnBrk="1" latinLnBrk="0" hangingPunct="1">
              <a:defRPr sz="1200" kern="1200">
                <a:solidFill>
                  <a:schemeClr val="bg1">
                    <a:lumMod val="50000"/>
                  </a:schemeClr>
                </a:solidFill>
                <a:latin typeface="GT Walsheim" charset="0"/>
                <a:ea typeface="GT Walsheim" charset="0"/>
                <a:cs typeface="GT Walshei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816527060"/>
      </p:ext>
    </p:extLst>
  </p:cSld>
  <p:clrMap bg1="lt1" tx1="dk1" bg2="lt2" tx2="dk2" accent1="accent1" accent2="accent2" accent3="accent3" accent4="accent4" accent5="accent5" accent6="accent6" hlink="hlink" folHlink="folHlink"/>
  <p:sldLayoutIdLst>
    <p:sldLayoutId id="2147483653" r:id="rId1"/>
    <p:sldLayoutId id="2147483676" r:id="rId2"/>
    <p:sldLayoutId id="2147483678" r:id="rId3"/>
    <p:sldLayoutId id="2147483683" r:id="rId4"/>
    <p:sldLayoutId id="2147483709" r:id="rId5"/>
    <p:sldLayoutId id="2147483654" r:id="rId6"/>
    <p:sldLayoutId id="2147483655" r:id="rId7"/>
    <p:sldLayoutId id="2147483680" r:id="rId8"/>
    <p:sldLayoutId id="2147483677" r:id="rId9"/>
    <p:sldLayoutId id="2147483656" r:id="rId10"/>
    <p:sldLayoutId id="2147483658" r:id="rId11"/>
    <p:sldLayoutId id="2147483684" r:id="rId12"/>
    <p:sldLayoutId id="2147483679" r:id="rId13"/>
    <p:sldLayoutId id="2147483685" r:id="rId14"/>
    <p:sldLayoutId id="2147483686" r:id="rId15"/>
    <p:sldLayoutId id="2147483732" r:id="rId16"/>
    <p:sldLayoutId id="2147483733" r:id="rId17"/>
    <p:sldLayoutId id="2147483734" r:id="rId18"/>
    <p:sldLayoutId id="2147483735" r:id="rId19"/>
    <p:sldLayoutId id="2147483659" r:id="rId20"/>
    <p:sldLayoutId id="2147483687" r:id="rId21"/>
    <p:sldLayoutId id="2147483688" r:id="rId22"/>
    <p:sldLayoutId id="2147483682" r:id="rId23"/>
  </p:sldLayoutIdLst>
  <p:txStyles>
    <p:title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000" kern="1200">
          <a:solidFill>
            <a:schemeClr val="bg1">
              <a:lumMod val="50000"/>
            </a:schemeClr>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bg1">
              <a:lumMod val="50000"/>
            </a:schemeClr>
          </a:solidFill>
          <a:latin typeface="GT Walsheim" charset="0"/>
          <a:ea typeface="GT Walsheim" charset="0"/>
          <a:cs typeface="GT Walsheim" charset="0"/>
        </a:defRPr>
      </a:lvl2pPr>
      <a:lvl3pPr marL="914400" indent="0" algn="l" defTabSz="914400" rtl="0" eaLnBrk="1" latinLnBrk="0" hangingPunct="1">
        <a:lnSpc>
          <a:spcPct val="90000"/>
        </a:lnSpc>
        <a:spcBef>
          <a:spcPts val="500"/>
        </a:spcBef>
        <a:buFont typeface="Arial"/>
        <a:buNone/>
        <a:defRPr sz="1800" kern="1200">
          <a:solidFill>
            <a:schemeClr val="bg1">
              <a:lumMod val="50000"/>
            </a:schemeClr>
          </a:solidFill>
          <a:latin typeface="GT Walsheim" charset="0"/>
          <a:ea typeface="GT Walsheim" charset="0"/>
          <a:cs typeface="GT Walsheim" charset="0"/>
        </a:defRPr>
      </a:lvl3pPr>
      <a:lvl4pPr marL="1371600" indent="0" algn="l" defTabSz="914400"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4pPr>
      <a:lvl5pPr marL="1828800" indent="0" algn="l" defTabSz="914400"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 userDrawn="1">
          <p15:clr>
            <a:srgbClr val="F26B43"/>
          </p15:clr>
        </p15:guide>
        <p15:guide id="2" userDrawn="1">
          <p15:clr>
            <a:srgbClr val="F26B43"/>
          </p15:clr>
        </p15:guide>
        <p15:guide id="3" pos="5768" userDrawn="1">
          <p15:clr>
            <a:srgbClr val="F26B43"/>
          </p15:clr>
        </p15:guide>
        <p15:guide id="4" pos="1912" userDrawn="1">
          <p15:clr>
            <a:srgbClr val="F26B43"/>
          </p15:clr>
        </p15:guide>
        <p15:guide id="5" pos="3840" userDrawn="1">
          <p15:clr>
            <a:srgbClr val="F26B43"/>
          </p15:clr>
        </p15:guide>
        <p15:guide id="6" pos="7680" userDrawn="1">
          <p15:clr>
            <a:srgbClr val="F26B43"/>
          </p15:clr>
        </p15:guide>
        <p15:guide id="7" orient="horz" pos="1434" userDrawn="1">
          <p15:clr>
            <a:srgbClr val="F26B43"/>
          </p15:clr>
        </p15:guide>
        <p15:guide id="8" orient="horz" pos="2886" userDrawn="1">
          <p15:clr>
            <a:srgbClr val="F26B43"/>
          </p15:clr>
        </p15:guide>
        <p15:guide id="9" orient="horz" pos="431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5"/>
          <a:stretch>
            <a:fillRect/>
          </a:stretch>
        </p:blipFill>
        <p:spPr>
          <a:xfrm>
            <a:off x="10163004" y="518720"/>
            <a:ext cx="1104900" cy="495300"/>
          </a:xfrm>
          <a:prstGeom prst="rect">
            <a:avLst/>
          </a:prstGeom>
        </p:spPr>
      </p:pic>
      <p:sp>
        <p:nvSpPr>
          <p:cNvPr id="2" name="Title Placeholder 1"/>
          <p:cNvSpPr>
            <a:spLocks noGrp="1"/>
          </p:cNvSpPr>
          <p:nvPr>
            <p:ph type="title"/>
          </p:nvPr>
        </p:nvSpPr>
        <p:spPr>
          <a:xfrm>
            <a:off x="838200" y="715787"/>
            <a:ext cx="8929255"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0" y="2276475"/>
            <a:ext cx="8929255" cy="3148965"/>
          </a:xfrm>
          <a:prstGeom prst="rect">
            <a:avLst/>
          </a:prstGeom>
        </p:spPr>
        <p:txBody>
          <a:bodyPr vert="horz" lIns="91440" tIns="45720" rIns="91440" bIns="45720" rtlCol="0">
            <a:normAutofit/>
          </a:bodyPr>
          <a:lstStyle/>
          <a:p>
            <a:pPr lvl="0"/>
            <a:r>
              <a:rPr lang="en-US" dirty="0"/>
              <a:t>Click to edit Master text styles</a:t>
            </a:r>
          </a:p>
        </p:txBody>
      </p:sp>
      <p:sp>
        <p:nvSpPr>
          <p:cNvPr id="8" name="Footer Placeholder 4"/>
          <p:cNvSpPr txBox="1">
            <a:spLocks/>
          </p:cNvSpPr>
          <p:nvPr userDrawn="1"/>
        </p:nvSpPr>
        <p:spPr>
          <a:xfrm>
            <a:off x="6770747" y="6356350"/>
            <a:ext cx="3714374" cy="365125"/>
          </a:xfrm>
          <a:prstGeom prst="rect">
            <a:avLst/>
          </a:prstGeom>
        </p:spPr>
        <p:txBody>
          <a:bodyPr vert="horz" lIns="91440" tIns="45720" rIns="91440" bIns="45720" rtlCol="0" anchor="ctr"/>
          <a:lstStyle>
            <a:defPPr>
              <a:defRPr lang="lt-LT"/>
            </a:defPPr>
            <a:lvl1pPr marL="0" algn="ctr" defTabSz="914400" rtl="0" eaLnBrk="1" latinLnBrk="0" hangingPunct="1">
              <a:defRPr sz="1200" kern="1200">
                <a:solidFill>
                  <a:schemeClr val="bg1">
                    <a:lumMod val="50000"/>
                  </a:schemeClr>
                </a:solidFill>
                <a:latin typeface="GT Walsheim" charset="0"/>
                <a:ea typeface="GT Walsheim" charset="0"/>
                <a:cs typeface="GT Walshei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735781907"/>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30" r:id="rId16"/>
    <p:sldLayoutId id="2147483731" r:id="rId17"/>
    <p:sldLayoutId id="2147483736" r:id="rId18"/>
    <p:sldLayoutId id="2147483737" r:id="rId19"/>
    <p:sldLayoutId id="2147483726" r:id="rId20"/>
    <p:sldLayoutId id="2147483727" r:id="rId21"/>
    <p:sldLayoutId id="2147483728" r:id="rId22"/>
    <p:sldLayoutId id="2147483729" r:id="rId23"/>
  </p:sldLayoutIdLst>
  <p:txStyles>
    <p:title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00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bg1">
              <a:lumMod val="50000"/>
            </a:schemeClr>
          </a:solidFill>
          <a:latin typeface="GT Walsheim" charset="0"/>
          <a:ea typeface="GT Walsheim" charset="0"/>
          <a:cs typeface="GT Walsheim" charset="0"/>
        </a:defRPr>
      </a:lvl2pPr>
      <a:lvl3pPr marL="914400" indent="0" algn="l" defTabSz="914400" rtl="0" eaLnBrk="1" latinLnBrk="0" hangingPunct="1">
        <a:lnSpc>
          <a:spcPct val="90000"/>
        </a:lnSpc>
        <a:spcBef>
          <a:spcPts val="500"/>
        </a:spcBef>
        <a:buFont typeface="Arial"/>
        <a:buNone/>
        <a:defRPr sz="1800" kern="1200">
          <a:solidFill>
            <a:schemeClr val="bg1">
              <a:lumMod val="50000"/>
            </a:schemeClr>
          </a:solidFill>
          <a:latin typeface="GT Walsheim" charset="0"/>
          <a:ea typeface="GT Walsheim" charset="0"/>
          <a:cs typeface="GT Walsheim" charset="0"/>
        </a:defRPr>
      </a:lvl3pPr>
      <a:lvl4pPr marL="1371600" indent="0" algn="l" defTabSz="914400"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4pPr>
      <a:lvl5pPr marL="1828800" indent="0" algn="l" defTabSz="914400"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
          <p15:clr>
            <a:srgbClr val="F26B43"/>
          </p15:clr>
        </p15:guide>
        <p15:guide id="2">
          <p15:clr>
            <a:srgbClr val="F26B43"/>
          </p15:clr>
        </p15:guide>
        <p15:guide id="3" pos="5768">
          <p15:clr>
            <a:srgbClr val="F26B43"/>
          </p15:clr>
        </p15:guide>
        <p15:guide id="4" pos="1912">
          <p15:clr>
            <a:srgbClr val="F26B43"/>
          </p15:clr>
        </p15:guide>
        <p15:guide id="5" pos="3840">
          <p15:clr>
            <a:srgbClr val="F26B43"/>
          </p15:clr>
        </p15:guide>
        <p15:guide id="6" pos="7680">
          <p15:clr>
            <a:srgbClr val="F26B43"/>
          </p15:clr>
        </p15:guide>
        <p15:guide id="7" orient="horz" pos="1434">
          <p15:clr>
            <a:srgbClr val="F26B43"/>
          </p15:clr>
        </p15:guide>
        <p15:guide id="8" orient="horz" pos="2886">
          <p15:clr>
            <a:srgbClr val="F26B43"/>
          </p15:clr>
        </p15:guide>
        <p15:guide id="9" orient="horz" pos="43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mailto:vincas.grigas@leidykla.vu.lt" TargetMode="Externa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spcBef>
                <a:spcPts val="600"/>
              </a:spcBef>
              <a:spcAft>
                <a:spcPts val="600"/>
              </a:spcAft>
            </a:pPr>
            <a:r>
              <a:rPr lang="en-GB" sz="3200" b="1" kern="0" dirty="0">
                <a:solidFill>
                  <a:schemeClr val="accent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Scholarly Journals Publishing Software Adoption in Lithuania</a:t>
            </a:r>
            <a:br>
              <a:rPr lang="lt-LT" sz="5400" b="1" kern="0" dirty="0">
                <a:effectLst/>
                <a:latin typeface="Calibri" panose="020F0502020204030204" pitchFamily="34" charset="0"/>
                <a:ea typeface="Calibri" panose="020F0502020204030204" pitchFamily="34" charset="0"/>
                <a:cs typeface="Calibri" panose="020F0502020204030204" pitchFamily="34" charset="0"/>
              </a:rPr>
            </a:br>
            <a:br>
              <a:rPr lang="lt-LT" sz="3600" b="1" kern="0" dirty="0">
                <a:effectLst/>
                <a:latin typeface="Calibri" panose="020F0502020204030204" pitchFamily="34" charset="0"/>
                <a:ea typeface="Calibri" panose="020F0502020204030204" pitchFamily="34" charset="0"/>
                <a:cs typeface="Calibri" panose="020F0502020204030204" pitchFamily="34" charset="0"/>
              </a:rPr>
            </a:br>
            <a:r>
              <a:rPr lang="lt-LT" sz="1800" b="1" kern="0" dirty="0">
                <a:solidFill>
                  <a:schemeClr val="accent3"/>
                </a:solidFill>
                <a:effectLst/>
                <a:latin typeface="Calibri" panose="020F0502020204030204" pitchFamily="34" charset="0"/>
                <a:ea typeface="Calibri" panose="020F0502020204030204" pitchFamily="34" charset="0"/>
                <a:cs typeface="Calibri" panose="020F0502020204030204" pitchFamily="34" charset="0"/>
              </a:rPr>
              <a:t>Vincas Grigas</a:t>
            </a:r>
            <a:br>
              <a:rPr lang="lt-LT" sz="1800" kern="0" dirty="0">
                <a:solidFill>
                  <a:schemeClr val="accent3"/>
                </a:solidFill>
                <a:latin typeface="Calibri" panose="020F0502020204030204" pitchFamily="34" charset="0"/>
                <a:ea typeface="Calibri" panose="020F0502020204030204" pitchFamily="34" charset="0"/>
                <a:cs typeface="Calibri" panose="020F0502020204030204" pitchFamily="34" charset="0"/>
              </a:rPr>
            </a:b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Assoc</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Prof.,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Faculty</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of</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Communication</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Vilnius University</a:t>
            </a:r>
            <a:b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b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Head</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of</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Scholarly</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Journals</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Vilnius University Press</a:t>
            </a:r>
            <a:b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b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President</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Association</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of</a:t>
            </a:r>
            <a:r>
              <a:rPr lang="lt-LT" sz="1800" b="0" kern="0" dirty="0">
                <a:solidFill>
                  <a:schemeClr val="accent3"/>
                </a:solidFill>
                <a:latin typeface="Calibri" panose="020F0502020204030204" pitchFamily="34" charset="0"/>
                <a:ea typeface="Calibri" panose="020F0502020204030204" pitchFamily="34" charset="0"/>
                <a:cs typeface="Calibri" panose="020F0502020204030204" pitchFamily="34" charset="0"/>
              </a:rPr>
              <a:t> Lithuanian </a:t>
            </a:r>
            <a:r>
              <a:rPr lang="lt-LT" sz="1800" b="0" kern="0" dirty="0" err="1">
                <a:solidFill>
                  <a:schemeClr val="accent3"/>
                </a:solidFill>
                <a:latin typeface="Calibri" panose="020F0502020204030204" pitchFamily="34" charset="0"/>
                <a:ea typeface="Calibri" panose="020F0502020204030204" pitchFamily="34" charset="0"/>
                <a:cs typeface="Calibri" panose="020F0502020204030204" pitchFamily="34" charset="0"/>
              </a:rPr>
              <a:t>Serials</a:t>
            </a:r>
            <a:endParaRPr lang="lt-LT" sz="1800" b="0"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B4EEBE5-36D8-4453-986E-4C47FA223302}"/>
              </a:ext>
            </a:extLst>
          </p:cNvPr>
          <p:cNvSpPr txBox="1"/>
          <p:nvPr/>
        </p:nvSpPr>
        <p:spPr>
          <a:xfrm>
            <a:off x="6007769" y="200072"/>
            <a:ext cx="6096000" cy="923330"/>
          </a:xfrm>
          <a:prstGeom prst="rect">
            <a:avLst/>
          </a:prstGeom>
          <a:noFill/>
        </p:spPr>
        <p:txBody>
          <a:bodyPr wrap="square">
            <a:spAutoFit/>
          </a:bodyPr>
          <a:lstStyle/>
          <a:p>
            <a:pPr algn="r"/>
            <a:r>
              <a:rPr lang="en-US"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OJS Best Practices and Use Cases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r"/>
            <a:r>
              <a:rPr lang="en-US"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EIFL webinars about using Open Journal Systems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a:p>
            <a:pPr algn="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25th </a:t>
            </a:r>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of</a:t>
            </a: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March</a:t>
            </a: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2025</a:t>
            </a:r>
          </a:p>
        </p:txBody>
      </p:sp>
    </p:spTree>
    <p:extLst>
      <p:ext uri="{BB962C8B-B14F-4D97-AF65-F5344CB8AC3E}">
        <p14:creationId xmlns:p14="http://schemas.microsoft.com/office/powerpoint/2010/main" val="1837649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27D941-CDB3-41C8-B18D-B837EF597C83}"/>
              </a:ext>
            </a:extLst>
          </p:cNvPr>
          <p:cNvPicPr>
            <a:picLocks noChangeAspect="1"/>
          </p:cNvPicPr>
          <p:nvPr/>
        </p:nvPicPr>
        <p:blipFill rotWithShape="1">
          <a:blip r:embed="rId3"/>
          <a:srcRect t="9841" b="4351"/>
          <a:stretch/>
        </p:blipFill>
        <p:spPr>
          <a:xfrm>
            <a:off x="0" y="-115910"/>
            <a:ext cx="12191112" cy="6973910"/>
          </a:xfrm>
          <a:prstGeom prst="rect">
            <a:avLst/>
          </a:prstGeom>
        </p:spPr>
      </p:pic>
      <p:sp>
        <p:nvSpPr>
          <p:cNvPr id="4" name="Pavadinimas 3">
            <a:extLst>
              <a:ext uri="{FF2B5EF4-FFF2-40B4-BE49-F238E27FC236}">
                <a16:creationId xmlns:a16="http://schemas.microsoft.com/office/drawing/2014/main" id="{7A9E43A0-1150-48D8-AB9A-DE9522380006}"/>
              </a:ext>
            </a:extLst>
          </p:cNvPr>
          <p:cNvSpPr>
            <a:spLocks noGrp="1"/>
          </p:cNvSpPr>
          <p:nvPr>
            <p:ph type="title"/>
          </p:nvPr>
        </p:nvSpPr>
        <p:spPr>
          <a:xfrm>
            <a:off x="539200" y="513751"/>
            <a:ext cx="5031696" cy="3657600"/>
          </a:xfrm>
        </p:spPr>
        <p:txBody>
          <a:bodyPr/>
          <a:lstStyle/>
          <a:p>
            <a:r>
              <a:rPr lang="lt-LT" dirty="0" err="1">
                <a:solidFill>
                  <a:schemeClr val="accent3"/>
                </a:solidFill>
                <a:highlight>
                  <a:srgbClr val="FFFF00"/>
                </a:highlight>
              </a:rPr>
              <a:t>Findings</a:t>
            </a:r>
            <a:endParaRPr lang="lt-LT" dirty="0">
              <a:solidFill>
                <a:schemeClr val="accent3"/>
              </a:solidFill>
              <a:highlight>
                <a:srgbClr val="FFFF00"/>
              </a:highlight>
            </a:endParaRPr>
          </a:p>
        </p:txBody>
      </p:sp>
      <p:sp>
        <p:nvSpPr>
          <p:cNvPr id="7" name="TextBox 6">
            <a:extLst>
              <a:ext uri="{FF2B5EF4-FFF2-40B4-BE49-F238E27FC236}">
                <a16:creationId xmlns:a16="http://schemas.microsoft.com/office/drawing/2014/main" id="{FBBF1EE2-F5BA-4015-94C3-28DB7A52B846}"/>
              </a:ext>
            </a:extLst>
          </p:cNvPr>
          <p:cNvSpPr txBox="1"/>
          <p:nvPr/>
        </p:nvSpPr>
        <p:spPr>
          <a:xfrm>
            <a:off x="107396" y="6507780"/>
            <a:ext cx="12140412" cy="276999"/>
          </a:xfrm>
          <a:prstGeom prst="rect">
            <a:avLst/>
          </a:prstGeom>
          <a:noFill/>
        </p:spPr>
        <p:txBody>
          <a:bodyPr wrap="square">
            <a:spAutoFit/>
          </a:bodyPr>
          <a:lstStyle/>
          <a:p>
            <a:r>
              <a:rPr lang="lt-LT" sz="1200" dirty="0" err="1">
                <a:solidFill>
                  <a:schemeClr val="accent3"/>
                </a:solidFill>
              </a:rPr>
              <a:t>Tulitikkurasia</a:t>
            </a:r>
            <a:r>
              <a:rPr lang="lt-LT" sz="1200" dirty="0">
                <a:solidFill>
                  <a:schemeClr val="accent3"/>
                </a:solidFill>
              </a:rPr>
              <a:t> autorius </a:t>
            </a:r>
            <a:r>
              <a:rPr lang="lt-LT" sz="1200" dirty="0" err="1">
                <a:solidFill>
                  <a:schemeClr val="accent3"/>
                </a:solidFill>
              </a:rPr>
              <a:t>Silkki</a:t>
            </a:r>
            <a:r>
              <a:rPr lang="lt-LT" sz="1200" dirty="0">
                <a:solidFill>
                  <a:schemeClr val="accent3"/>
                </a:solidFill>
              </a:rPr>
              <a:t> Sampo </a:t>
            </a:r>
            <a:r>
              <a:rPr lang="lt-LT" sz="1200" dirty="0" err="1">
                <a:solidFill>
                  <a:schemeClr val="accent3"/>
                </a:solidFill>
              </a:rPr>
              <a:t>Oy</a:t>
            </a:r>
            <a:r>
              <a:rPr lang="lt-LT" sz="1200" dirty="0">
                <a:solidFill>
                  <a:schemeClr val="accent3"/>
                </a:solidFill>
              </a:rPr>
              <a:t>, </a:t>
            </a:r>
            <a:r>
              <a:rPr lang="lt-LT" sz="1200" dirty="0" err="1">
                <a:solidFill>
                  <a:schemeClr val="accent3"/>
                </a:solidFill>
              </a:rPr>
              <a:t>valmistuttaja</a:t>
            </a:r>
            <a:r>
              <a:rPr lang="lt-LT" sz="1200" dirty="0">
                <a:solidFill>
                  <a:schemeClr val="accent3"/>
                </a:solidFill>
              </a:rPr>
              <a:t>: Stora </a:t>
            </a:r>
            <a:r>
              <a:rPr lang="lt-LT" sz="1200" dirty="0" err="1">
                <a:solidFill>
                  <a:schemeClr val="accent3"/>
                </a:solidFill>
              </a:rPr>
              <a:t>Enso</a:t>
            </a:r>
            <a:r>
              <a:rPr lang="lt-LT" sz="1200" dirty="0">
                <a:solidFill>
                  <a:schemeClr val="accent3"/>
                </a:solidFill>
              </a:rPr>
              <a:t> - 2003 - Lusto - </a:t>
            </a:r>
            <a:r>
              <a:rPr lang="lt-LT" sz="1200" dirty="0" err="1">
                <a:solidFill>
                  <a:schemeClr val="accent3"/>
                </a:solidFill>
              </a:rPr>
              <a:t>The</a:t>
            </a:r>
            <a:r>
              <a:rPr lang="lt-LT" sz="1200" dirty="0">
                <a:solidFill>
                  <a:schemeClr val="accent3"/>
                </a:solidFill>
              </a:rPr>
              <a:t> </a:t>
            </a:r>
            <a:r>
              <a:rPr lang="lt-LT" sz="1200" dirty="0" err="1">
                <a:solidFill>
                  <a:schemeClr val="accent3"/>
                </a:solidFill>
              </a:rPr>
              <a:t>Finnish</a:t>
            </a:r>
            <a:r>
              <a:rPr lang="lt-LT" sz="1200" dirty="0">
                <a:solidFill>
                  <a:schemeClr val="accent3"/>
                </a:solidFill>
              </a:rPr>
              <a:t> </a:t>
            </a:r>
            <a:r>
              <a:rPr lang="lt-LT" sz="1200" dirty="0" err="1">
                <a:solidFill>
                  <a:schemeClr val="accent3"/>
                </a:solidFill>
              </a:rPr>
              <a:t>Forest</a:t>
            </a:r>
            <a:r>
              <a:rPr lang="lt-LT" sz="1200" dirty="0">
                <a:solidFill>
                  <a:schemeClr val="accent3"/>
                </a:solidFill>
              </a:rPr>
              <a:t> </a:t>
            </a:r>
            <a:r>
              <a:rPr lang="lt-LT" sz="1200" dirty="0" err="1">
                <a:solidFill>
                  <a:schemeClr val="accent3"/>
                </a:solidFill>
              </a:rPr>
              <a:t>Museum</a:t>
            </a:r>
            <a:r>
              <a:rPr lang="lt-LT" sz="1200" dirty="0">
                <a:solidFill>
                  <a:schemeClr val="accent3"/>
                </a:solidFill>
              </a:rPr>
              <a:t>, </a:t>
            </a:r>
            <a:r>
              <a:rPr lang="lt-LT" sz="1200" dirty="0" err="1">
                <a:solidFill>
                  <a:schemeClr val="accent3"/>
                </a:solidFill>
              </a:rPr>
              <a:t>Finland</a:t>
            </a:r>
            <a:r>
              <a:rPr lang="lt-LT" sz="1200" dirty="0">
                <a:solidFill>
                  <a:schemeClr val="accent3"/>
                </a:solidFill>
              </a:rPr>
              <a:t> - CC BY. </a:t>
            </a:r>
          </a:p>
        </p:txBody>
      </p:sp>
    </p:spTree>
    <p:extLst>
      <p:ext uri="{BB962C8B-B14F-4D97-AF65-F5344CB8AC3E}">
        <p14:creationId xmlns:p14="http://schemas.microsoft.com/office/powerpoint/2010/main" val="196702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p:cNvGraphicFramePr>
            <a:graphicFrameLocks/>
          </p:cNvGraphicFramePr>
          <p:nvPr>
            <p:extLst>
              <p:ext uri="{D42A27DB-BD31-4B8C-83A1-F6EECF244321}">
                <p14:modId xmlns:p14="http://schemas.microsoft.com/office/powerpoint/2010/main" val="2421173127"/>
              </p:ext>
            </p:extLst>
          </p:nvPr>
        </p:nvGraphicFramePr>
        <p:xfrm>
          <a:off x="838199" y="2155825"/>
          <a:ext cx="7648575" cy="39560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Journal</a:t>
            </a:r>
            <a:r>
              <a:rPr lang="lt-LT"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publication</a:t>
            </a:r>
            <a:r>
              <a:rPr lang="lt-LT"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software</a:t>
            </a:r>
            <a:r>
              <a:rPr lang="lt-LT"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location</a:t>
            </a:r>
            <a:endParaRPr lang="en-US"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67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p:cNvGraphicFramePr>
            <a:graphicFrameLocks/>
          </p:cNvGraphicFramePr>
          <p:nvPr>
            <p:extLst>
              <p:ext uri="{D42A27DB-BD31-4B8C-83A1-F6EECF244321}">
                <p14:modId xmlns:p14="http://schemas.microsoft.com/office/powerpoint/2010/main" val="316831447"/>
              </p:ext>
            </p:extLst>
          </p:nvPr>
        </p:nvGraphicFramePr>
        <p:xfrm>
          <a:off x="838200" y="2155825"/>
          <a:ext cx="5962650" cy="39560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34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Technology (service) for obtaining manuscripts</a:t>
            </a:r>
          </a:p>
        </p:txBody>
      </p:sp>
    </p:spTree>
    <p:extLst>
      <p:ext uri="{BB962C8B-B14F-4D97-AF65-F5344CB8AC3E}">
        <p14:creationId xmlns:p14="http://schemas.microsoft.com/office/powerpoint/2010/main" val="3716304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p:cNvGraphicFramePr>
            <a:graphicFrameLocks/>
          </p:cNvGraphicFramePr>
          <p:nvPr>
            <p:extLst>
              <p:ext uri="{D42A27DB-BD31-4B8C-83A1-F6EECF244321}">
                <p14:modId xmlns:p14="http://schemas.microsoft.com/office/powerpoint/2010/main" val="1384948535"/>
              </p:ext>
            </p:extLst>
          </p:nvPr>
        </p:nvGraphicFramePr>
        <p:xfrm>
          <a:off x="838200" y="2155825"/>
          <a:ext cx="5962650" cy="39560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Technology (service) for </a:t>
            </a:r>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peer</a:t>
            </a:r>
            <a:r>
              <a:rPr lang="lt-LT"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review</a:t>
            </a:r>
            <a:endParaRPr lang="en-US"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2310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p:cNvGraphicFramePr>
            <a:graphicFrameLocks/>
          </p:cNvGraphicFramePr>
          <p:nvPr>
            <p:extLst>
              <p:ext uri="{D42A27DB-BD31-4B8C-83A1-F6EECF244321}">
                <p14:modId xmlns:p14="http://schemas.microsoft.com/office/powerpoint/2010/main" val="3534304164"/>
              </p:ext>
            </p:extLst>
          </p:nvPr>
        </p:nvGraphicFramePr>
        <p:xfrm>
          <a:off x="838200" y="2155825"/>
          <a:ext cx="5010150" cy="39560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Technology </a:t>
            </a:r>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for</a:t>
            </a:r>
            <a:r>
              <a:rPr lang="lt-LT"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production</a:t>
            </a:r>
            <a:r>
              <a:rPr lang="lt-LT"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sz="3600"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management</a:t>
            </a:r>
            <a:endParaRPr lang="en-US" sz="3600"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8718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2CF120D-041B-46E0-908D-4BE11E22C49E}"/>
              </a:ext>
            </a:extLst>
          </p:cNvPr>
          <p:cNvPicPr>
            <a:picLocks noGrp="1" noChangeAspect="1"/>
          </p:cNvPicPr>
          <p:nvPr>
            <p:ph type="pic" sz="quarter" idx="13"/>
          </p:nvPr>
        </p:nvPicPr>
        <p:blipFill>
          <a:blip r:embed="rId3"/>
          <a:srcRect t="6522" b="6522"/>
          <a:stretch>
            <a:fillRect/>
          </a:stretch>
        </p:blipFill>
        <p:spPr>
          <a:prstGeom prst="rect">
            <a:avLst/>
          </a:prstGeom>
        </p:spPr>
      </p:pic>
      <p:sp>
        <p:nvSpPr>
          <p:cNvPr id="7" name="TextBox 6">
            <a:extLst>
              <a:ext uri="{FF2B5EF4-FFF2-40B4-BE49-F238E27FC236}">
                <a16:creationId xmlns:a16="http://schemas.microsoft.com/office/drawing/2014/main" id="{14BA5AAA-990A-4657-B798-F7E5C0A5C3EB}"/>
              </a:ext>
            </a:extLst>
          </p:cNvPr>
          <p:cNvSpPr txBox="1"/>
          <p:nvPr/>
        </p:nvSpPr>
        <p:spPr>
          <a:xfrm>
            <a:off x="248080" y="6581001"/>
            <a:ext cx="11943920" cy="276999"/>
          </a:xfrm>
          <a:prstGeom prst="rect">
            <a:avLst/>
          </a:prstGeom>
          <a:noFill/>
        </p:spPr>
        <p:txBody>
          <a:bodyPr wrap="square">
            <a:spAutoFit/>
          </a:bodyPr>
          <a:lstStyle/>
          <a:p>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Liegendes</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Mädchen</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mit</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einem</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Bogen</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Papier</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verworfene</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Arbeit</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autorius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Jungnickel</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Almut</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Herstellung</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Fotograf</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 Deutsche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Fotothek</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Germany -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In</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Copyright -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Educational</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Use</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Permitted</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p>
        </p:txBody>
      </p:sp>
      <p:sp>
        <p:nvSpPr>
          <p:cNvPr id="8" name="Pavadinimas 3">
            <a:extLst>
              <a:ext uri="{FF2B5EF4-FFF2-40B4-BE49-F238E27FC236}">
                <a16:creationId xmlns:a16="http://schemas.microsoft.com/office/drawing/2014/main" id="{8A98951C-6906-440E-8CB3-36A3FC04BD15}"/>
              </a:ext>
            </a:extLst>
          </p:cNvPr>
          <p:cNvSpPr txBox="1">
            <a:spLocks/>
          </p:cNvSpPr>
          <p:nvPr/>
        </p:nvSpPr>
        <p:spPr>
          <a:xfrm>
            <a:off x="339577" y="558827"/>
            <a:ext cx="5031696" cy="36576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charset="0"/>
                <a:ea typeface="Arial" charset="0"/>
                <a:cs typeface="Arial" charset="0"/>
              </a:defRPr>
            </a:lvl1pPr>
          </a:lstStyle>
          <a:p>
            <a:r>
              <a:rPr lang="lt-LT" dirty="0" err="1">
                <a:solidFill>
                  <a:schemeClr val="accent3"/>
                </a:solidFill>
                <a:highlight>
                  <a:srgbClr val="FFFF00"/>
                </a:highlight>
                <a:latin typeface="+mn-lt"/>
              </a:rPr>
              <a:t>Conclusions</a:t>
            </a:r>
            <a:endParaRPr lang="lt-LT" dirty="0">
              <a:solidFill>
                <a:schemeClr val="accent3"/>
              </a:solidFill>
              <a:highlight>
                <a:srgbClr val="FFFF00"/>
              </a:highlight>
              <a:latin typeface="+mn-lt"/>
            </a:endParaRPr>
          </a:p>
        </p:txBody>
      </p:sp>
    </p:spTree>
    <p:extLst>
      <p:ext uri="{BB962C8B-B14F-4D97-AF65-F5344CB8AC3E}">
        <p14:creationId xmlns:p14="http://schemas.microsoft.com/office/powerpoint/2010/main" val="2055028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AD027180-C941-4ACB-A031-3E2F5D603C1B}"/>
              </a:ext>
            </a:extLst>
          </p:cNvPr>
          <p:cNvSpPr>
            <a:spLocks noGrp="1"/>
          </p:cNvSpPr>
          <p:nvPr>
            <p:ph type="title"/>
          </p:nvPr>
        </p:nvSpPr>
        <p:spPr/>
        <p:txBody>
          <a:bodyPr>
            <a:normAutofit/>
          </a:bodyPr>
          <a:lstStyle/>
          <a:p>
            <a:r>
              <a:rPr lang="lt-LT" dirty="0" err="1">
                <a:solidFill>
                  <a:schemeClr val="accent3"/>
                </a:solidFill>
                <a:highlight>
                  <a:srgbClr val="FFFF00"/>
                </a:highlight>
                <a:latin typeface="+mn-lt"/>
              </a:rPr>
              <a:t>Evolving</a:t>
            </a:r>
            <a:endParaRPr lang="lt-LT" dirty="0">
              <a:solidFill>
                <a:schemeClr val="accent3"/>
              </a:solidFill>
              <a:highlight>
                <a:srgbClr val="FFFF00"/>
              </a:highlight>
              <a:latin typeface="+mn-lt"/>
            </a:endParaRPr>
          </a:p>
        </p:txBody>
      </p:sp>
      <p:sp>
        <p:nvSpPr>
          <p:cNvPr id="4" name="Teksto vietos rezervavimo ženklas 3">
            <a:extLst>
              <a:ext uri="{FF2B5EF4-FFF2-40B4-BE49-F238E27FC236}">
                <a16:creationId xmlns:a16="http://schemas.microsoft.com/office/drawing/2014/main" id="{EEBA3797-FA61-40DE-A36E-659CC98FB118}"/>
              </a:ext>
            </a:extLst>
          </p:cNvPr>
          <p:cNvSpPr>
            <a:spLocks noGrp="1"/>
          </p:cNvSpPr>
          <p:nvPr>
            <p:ph type="body" sz="quarter" idx="12"/>
          </p:nvPr>
        </p:nvSpPr>
        <p:spPr/>
        <p:txBody>
          <a:bodyPr/>
          <a:lstStyle/>
          <a:p>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T</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here are limited software options, with eight cases identified.</a:t>
            </a:r>
          </a:p>
          <a:p>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T</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he ecosystem of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scholarly</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journals in Lithuania is still evolving</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34% of Lithuanian journals publish on institutional or other websites.</a:t>
            </a: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Lithuanian publishers are 30% more active in using open-source software (e.g., OJS) compared to global trends in high-income countries.</a:t>
            </a: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This success with OJS can be attributed to EIFL‘s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and</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The Association of Lithuanian Serial</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s </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initiative in 2011, offering software and training to administrators.</a:t>
            </a:r>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2818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E10B41C-C974-43CC-B6D9-890FF934F265}"/>
              </a:ext>
            </a:extLst>
          </p:cNvPr>
          <p:cNvSpPr>
            <a:spLocks noGrp="1"/>
          </p:cNvSpPr>
          <p:nvPr>
            <p:ph type="title"/>
          </p:nvPr>
        </p:nvSpPr>
        <p:spPr/>
        <p:txBody>
          <a:bodyPr/>
          <a:lstStyle/>
          <a:p>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Employment</a:t>
            </a: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stages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3" name="Teksto vietos rezervavimo ženklas 2">
            <a:extLst>
              <a:ext uri="{FF2B5EF4-FFF2-40B4-BE49-F238E27FC236}">
                <a16:creationId xmlns:a16="http://schemas.microsoft.com/office/drawing/2014/main" id="{3B2913F1-DF99-4B06-995D-3E8F51C2B531}"/>
              </a:ext>
            </a:extLst>
          </p:cNvPr>
          <p:cNvSpPr>
            <a:spLocks noGrp="1"/>
          </p:cNvSpPr>
          <p:nvPr>
            <p:ph type="body" sz="quarter" idx="12"/>
          </p:nvPr>
        </p:nvSpPr>
        <p:spPr/>
        <p:txBody>
          <a:bodyPr>
            <a:normAutofit/>
          </a:bodyPr>
          <a:lstStyle/>
          <a:p>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The use of professional software in Lithuania varies across publishing stages:</a:t>
            </a:r>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66% for publication.</a:t>
            </a:r>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"Other" tools are used for 51% of production management.</a:t>
            </a:r>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OJS usage for manuscript delivery and peer review is declining due to proprietary software.</a:t>
            </a: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Only 24% of journals employ professional tools in all four publishing stages.</a:t>
            </a:r>
          </a:p>
        </p:txBody>
      </p:sp>
    </p:spTree>
    <p:extLst>
      <p:ext uri="{BB962C8B-B14F-4D97-AF65-F5344CB8AC3E}">
        <p14:creationId xmlns:p14="http://schemas.microsoft.com/office/powerpoint/2010/main" val="1302797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E23D692-1D4D-4E32-89F3-6A2F7A8D7BC8}"/>
              </a:ext>
            </a:extLst>
          </p:cNvPr>
          <p:cNvSpPr>
            <a:spLocks noGrp="1"/>
          </p:cNvSpPr>
          <p:nvPr>
            <p:ph type="title"/>
          </p:nvPr>
        </p:nvSpPr>
        <p:spPr/>
        <p:txBody>
          <a:bodyPr/>
          <a:lstStyle/>
          <a:p>
            <a:r>
              <a:rPr lang="en-GB"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Recommendations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3" name="Teksto vietos rezervavimo ženklas 2">
            <a:extLst>
              <a:ext uri="{FF2B5EF4-FFF2-40B4-BE49-F238E27FC236}">
                <a16:creationId xmlns:a16="http://schemas.microsoft.com/office/drawing/2014/main" id="{589788E2-EDE1-4C63-B9B7-4BF58C3C4E7F}"/>
              </a:ext>
            </a:extLst>
          </p:cNvPr>
          <p:cNvSpPr>
            <a:spLocks noGrp="1"/>
          </p:cNvSpPr>
          <p:nvPr>
            <p:ph type="body" sz="quarter" idx="12"/>
          </p:nvPr>
        </p:nvSpPr>
        <p:spPr>
          <a:xfrm>
            <a:off x="838199" y="2289171"/>
            <a:ext cx="9053945" cy="3597450"/>
          </a:xfrm>
        </p:spPr>
        <p:txBody>
          <a:bodyPr>
            <a:normAutofit/>
          </a:bodyPr>
          <a:lstStyle/>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There is a need to strengthen the technological base of Lithuanian scholarly journal publishers. </a:t>
            </a: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Given the widespread use of OJS in Lithuania there is a need focus on fully exploiting its capabilities for manuscript delivery, peer review, and production management.</a:t>
            </a:r>
          </a:p>
        </p:txBody>
      </p:sp>
    </p:spTree>
    <p:extLst>
      <p:ext uri="{BB962C8B-B14F-4D97-AF65-F5344CB8AC3E}">
        <p14:creationId xmlns:p14="http://schemas.microsoft.com/office/powerpoint/2010/main" val="3228897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C887727-51B1-4966-B0C9-21AD0C23120C}"/>
              </a:ext>
            </a:extLst>
          </p:cNvPr>
          <p:cNvSpPr>
            <a:spLocks noGrp="1"/>
          </p:cNvSpPr>
          <p:nvPr>
            <p:ph type="title"/>
          </p:nvPr>
        </p:nvSpPr>
        <p:spPr/>
        <p:txBody>
          <a:bodyPr/>
          <a:lstStyle/>
          <a:p>
            <a:r>
              <a:rPr lang="en-GB"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Limitations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3" name="Teksto vietos rezervavimo ženklas 2">
            <a:extLst>
              <a:ext uri="{FF2B5EF4-FFF2-40B4-BE49-F238E27FC236}">
                <a16:creationId xmlns:a16="http://schemas.microsoft.com/office/drawing/2014/main" id="{58C53299-B124-4E96-A529-2DA83DECF2CB}"/>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The study is based solely on quantitative data. </a:t>
            </a: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Phenomenographic research could be highly beneficial in providing a deeper interpretation of the data. </a:t>
            </a: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OJS popularity remains unclear whether this is a reflection of the software's popularity or simply a result of the lack of affordable alternatives. </a:t>
            </a: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Unable to determine reasons for decline in the use of OJS for manuscript delivery and peer review management. </a:t>
            </a:r>
          </a:p>
        </p:txBody>
      </p:sp>
    </p:spTree>
    <p:extLst>
      <p:ext uri="{BB962C8B-B14F-4D97-AF65-F5344CB8AC3E}">
        <p14:creationId xmlns:p14="http://schemas.microsoft.com/office/powerpoint/2010/main" val="3415492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DC9004-AE4C-4D88-9865-63AEE7305F65}"/>
              </a:ext>
            </a:extLst>
          </p:cNvPr>
          <p:cNvSpPr>
            <a:spLocks noGrp="1"/>
          </p:cNvSpPr>
          <p:nvPr>
            <p:ph type="pic" sz="quarter" idx="13"/>
          </p:nvPr>
        </p:nvSpPr>
        <p:spPr/>
      </p:sp>
      <p:sp>
        <p:nvSpPr>
          <p:cNvPr id="4" name="Text Placeholder 3">
            <a:extLst>
              <a:ext uri="{FF2B5EF4-FFF2-40B4-BE49-F238E27FC236}">
                <a16:creationId xmlns:a16="http://schemas.microsoft.com/office/drawing/2014/main" id="{E0E19248-8B61-4A25-A4A1-D2C17A3DDB6B}"/>
              </a:ext>
            </a:extLst>
          </p:cNvPr>
          <p:cNvSpPr>
            <a:spLocks noGrp="1"/>
          </p:cNvSpPr>
          <p:nvPr>
            <p:ph type="body" sz="quarter" idx="14"/>
          </p:nvPr>
        </p:nvSpPr>
        <p:spPr/>
        <p:txBody>
          <a:bodyPr/>
          <a:lstStyle/>
          <a:p>
            <a:endParaRPr lang="lt-LT"/>
          </a:p>
        </p:txBody>
      </p:sp>
      <p:pic>
        <p:nvPicPr>
          <p:cNvPr id="5" name="Picture 4">
            <a:extLst>
              <a:ext uri="{FF2B5EF4-FFF2-40B4-BE49-F238E27FC236}">
                <a16:creationId xmlns:a16="http://schemas.microsoft.com/office/drawing/2014/main" id="{FC6E6E05-F494-4A90-93BD-7D3ABE978665}"/>
              </a:ext>
            </a:extLst>
          </p:cNvPr>
          <p:cNvPicPr>
            <a:picLocks noChangeAspect="1"/>
          </p:cNvPicPr>
          <p:nvPr/>
        </p:nvPicPr>
        <p:blipFill>
          <a:blip r:embed="rId3"/>
          <a:stretch>
            <a:fillRect/>
          </a:stretch>
        </p:blipFill>
        <p:spPr>
          <a:xfrm>
            <a:off x="0" y="1"/>
            <a:ext cx="12192000" cy="6857999"/>
          </a:xfrm>
          <a:prstGeom prst="rect">
            <a:avLst/>
          </a:prstGeom>
        </p:spPr>
      </p:pic>
      <p:sp>
        <p:nvSpPr>
          <p:cNvPr id="2" name="Pavadinimas 1">
            <a:extLst>
              <a:ext uri="{FF2B5EF4-FFF2-40B4-BE49-F238E27FC236}">
                <a16:creationId xmlns:a16="http://schemas.microsoft.com/office/drawing/2014/main" id="{3CA26422-ED49-4368-B243-1582FE2ABF80}"/>
              </a:ext>
            </a:extLst>
          </p:cNvPr>
          <p:cNvSpPr>
            <a:spLocks noGrp="1"/>
          </p:cNvSpPr>
          <p:nvPr>
            <p:ph type="title"/>
          </p:nvPr>
        </p:nvSpPr>
        <p:spPr>
          <a:xfrm>
            <a:off x="297869" y="331416"/>
            <a:ext cx="5483860" cy="833120"/>
          </a:xfrm>
        </p:spPr>
        <p:txBody>
          <a:bodyPr/>
          <a:lstStyle/>
          <a:p>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Introduction</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A713619-6881-4D5E-B4C7-6C3AAF0D83CE}"/>
              </a:ext>
            </a:extLst>
          </p:cNvPr>
          <p:cNvSpPr txBox="1"/>
          <p:nvPr/>
        </p:nvSpPr>
        <p:spPr>
          <a:xfrm>
            <a:off x="170810" y="6581001"/>
            <a:ext cx="11943920" cy="276999"/>
          </a:xfrm>
          <a:prstGeom prst="rect">
            <a:avLst/>
          </a:prstGeom>
          <a:noFill/>
        </p:spPr>
        <p:txBody>
          <a:bodyPr wrap="square">
            <a:spAutoFit/>
          </a:bodyPr>
          <a:lstStyle/>
          <a:p>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Liegendes</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Mädchen</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mit</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einem</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Bogen</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Papier</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verworfene</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Arbeit</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autorius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Jungnickel</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Almut</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Herstellung</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Fotograf</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 Deutsche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Fotothek</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Germany -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In</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Copyright -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Educational</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Use</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sz="1200" dirty="0" err="1">
                <a:solidFill>
                  <a:schemeClr val="accent3"/>
                </a:solidFill>
                <a:latin typeface="Calibri" panose="020F0502020204030204" pitchFamily="34" charset="0"/>
                <a:ea typeface="Calibri" panose="020F0502020204030204" pitchFamily="34" charset="0"/>
                <a:cs typeface="Calibri" panose="020F0502020204030204" pitchFamily="34" charset="0"/>
              </a:rPr>
              <a:t>Permitted</a:t>
            </a:r>
            <a:r>
              <a:rPr lang="lt-LT" sz="1200"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620026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31E0315-1318-4926-AB7B-FC908F1F9BD7}"/>
              </a:ext>
            </a:extLst>
          </p:cNvPr>
          <p:cNvSpPr>
            <a:spLocks noGrp="1"/>
          </p:cNvSpPr>
          <p:nvPr>
            <p:ph type="title"/>
          </p:nvPr>
        </p:nvSpPr>
        <p:spPr/>
        <p:txBody>
          <a:bodyPr/>
          <a:lstStyle/>
          <a:p>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Acknowledgments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3" name="Teksto vietos rezervavimo ženklas 2">
            <a:extLst>
              <a:ext uri="{FF2B5EF4-FFF2-40B4-BE49-F238E27FC236}">
                <a16:creationId xmlns:a16="http://schemas.microsoft.com/office/drawing/2014/main" id="{36832581-6AD0-401A-851A-A2CFAC2A7FFB}"/>
              </a:ext>
            </a:extLst>
          </p:cNvPr>
          <p:cNvSpPr>
            <a:spLocks noGrp="1"/>
          </p:cNvSpPr>
          <p:nvPr>
            <p:ph type="body" sz="quarter" idx="12"/>
          </p:nvPr>
        </p:nvSpPr>
        <p:spPr/>
        <p:txBody>
          <a:bodyPr/>
          <a:lstStyle/>
          <a:p>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The research was funded by Research Council of Lithuania to implement project </a:t>
            </a:r>
          </a:p>
          <a:p>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"Publishing of Lithuanian scientific periodicals from the point of view of scientific communication" (2022-2024).</a:t>
            </a:r>
          </a:p>
          <a:p>
            <a:endParaRPr lang="en-US"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Methodology tuned and data collected as a team effort by:</a:t>
            </a:r>
          </a:p>
          <a:p>
            <a:r>
              <a:rPr lang="en-US" dirty="0" err="1">
                <a:solidFill>
                  <a:schemeClr val="accent3"/>
                </a:solidFill>
                <a:latin typeface="Calibri" panose="020F0502020204030204" pitchFamily="34" charset="0"/>
                <a:ea typeface="Calibri" panose="020F0502020204030204" pitchFamily="34" charset="0"/>
                <a:cs typeface="Calibri" panose="020F0502020204030204" pitchFamily="34" charset="0"/>
              </a:rPr>
              <a:t>Ar</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ūnas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Gudinavičius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Tomas Petreikis, Andrius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Šuminas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Agnė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Zumbrickaitė</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Dalia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Gedminienė</a:t>
            </a:r>
            <a:endParaRPr lang="en-US"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endParaRPr lang="lt-LT" dirty="0"/>
          </a:p>
        </p:txBody>
      </p:sp>
    </p:spTree>
    <p:extLst>
      <p:ext uri="{BB962C8B-B14F-4D97-AF65-F5344CB8AC3E}">
        <p14:creationId xmlns:p14="http://schemas.microsoft.com/office/powerpoint/2010/main" val="3827496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a:lnSpc>
                <a:spcPct val="100000"/>
              </a:lnSpc>
              <a:spcBef>
                <a:spcPts val="0"/>
              </a:spcBef>
            </a:pPr>
            <a:r>
              <a:rPr lang="lt-LT" sz="2000" dirty="0">
                <a:latin typeface="Calibri" panose="020F0502020204030204" pitchFamily="34" charset="0"/>
                <a:ea typeface="Calibri" panose="020F0502020204030204" pitchFamily="34" charset="0"/>
                <a:cs typeface="Calibri" panose="020F0502020204030204" pitchFamily="34" charset="0"/>
              </a:rPr>
              <a:t>Vincas Grigas</a:t>
            </a:r>
          </a:p>
          <a:p>
            <a:pPr>
              <a:lnSpc>
                <a:spcPct val="100000"/>
              </a:lnSpc>
              <a:spcBef>
                <a:spcPts val="0"/>
              </a:spcBef>
            </a:pPr>
            <a:r>
              <a:rPr lang="lt-LT" dirty="0">
                <a:latin typeface="Calibri" panose="020F0502020204030204" pitchFamily="34" charset="0"/>
                <a:ea typeface="Calibri" panose="020F0502020204030204" pitchFamily="34" charset="0"/>
                <a:cs typeface="Calibri" panose="020F0502020204030204" pitchFamily="34" charset="0"/>
              </a:rPr>
              <a:t>Vilnius University, </a:t>
            </a:r>
            <a:r>
              <a:rPr lang="lt-LT" dirty="0" err="1">
                <a:latin typeface="Calibri" panose="020F0502020204030204" pitchFamily="34" charset="0"/>
                <a:ea typeface="Calibri" panose="020F0502020204030204" pitchFamily="34" charset="0"/>
                <a:cs typeface="Calibri" panose="020F0502020204030204" pitchFamily="34" charset="0"/>
              </a:rPr>
              <a:t>Faculty</a:t>
            </a:r>
            <a:r>
              <a:rPr lang="lt-LT" dirty="0">
                <a:latin typeface="Calibri" panose="020F0502020204030204" pitchFamily="34" charset="0"/>
                <a:ea typeface="Calibri" panose="020F0502020204030204" pitchFamily="34" charset="0"/>
                <a:cs typeface="Calibri" panose="020F0502020204030204" pitchFamily="34" charset="0"/>
              </a:rPr>
              <a:t> </a:t>
            </a:r>
            <a:r>
              <a:rPr lang="lt-LT" dirty="0" err="1">
                <a:latin typeface="Calibri" panose="020F0502020204030204" pitchFamily="34" charset="0"/>
                <a:ea typeface="Calibri" panose="020F0502020204030204" pitchFamily="34" charset="0"/>
                <a:cs typeface="Calibri" panose="020F0502020204030204" pitchFamily="34" charset="0"/>
              </a:rPr>
              <a:t>of</a:t>
            </a:r>
            <a:r>
              <a:rPr lang="lt-LT" dirty="0">
                <a:latin typeface="Calibri" panose="020F0502020204030204" pitchFamily="34" charset="0"/>
                <a:ea typeface="Calibri" panose="020F0502020204030204" pitchFamily="34" charset="0"/>
                <a:cs typeface="Calibri" panose="020F0502020204030204" pitchFamily="34" charset="0"/>
              </a:rPr>
              <a:t> </a:t>
            </a:r>
            <a:r>
              <a:rPr lang="lt-LT" dirty="0" err="1">
                <a:latin typeface="Calibri" panose="020F0502020204030204" pitchFamily="34" charset="0"/>
                <a:ea typeface="Calibri" panose="020F0502020204030204" pitchFamily="34" charset="0"/>
                <a:cs typeface="Calibri" panose="020F0502020204030204" pitchFamily="34" charset="0"/>
              </a:rPr>
              <a:t>Communication</a:t>
            </a:r>
            <a:endParaRPr lang="lt-LT"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pPr>
            <a:endParaRPr lang="lt-LT"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pPr>
            <a:r>
              <a:rPr lang="lt-LT" dirty="0" err="1">
                <a:latin typeface="Calibri" panose="020F0502020204030204" pitchFamily="34" charset="0"/>
                <a:ea typeface="Calibri" panose="020F0502020204030204" pitchFamily="34" charset="0"/>
                <a:cs typeface="Calibri" panose="020F0502020204030204" pitchFamily="34" charset="0"/>
                <a:hlinkClick r:id="rId3"/>
              </a:rPr>
              <a:t>vincas.grigas</a:t>
            </a:r>
            <a:r>
              <a:rPr lang="en-GB" dirty="0">
                <a:latin typeface="Calibri" panose="020F0502020204030204" pitchFamily="34" charset="0"/>
                <a:ea typeface="Calibri" panose="020F0502020204030204" pitchFamily="34" charset="0"/>
                <a:cs typeface="Calibri" panose="020F0502020204030204" pitchFamily="34" charset="0"/>
                <a:hlinkClick r:id="rId3"/>
              </a:rPr>
              <a:t>@leidykla.vu.lt</a:t>
            </a:r>
            <a:endParaRPr lang="en-GB"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pPr>
            <a:r>
              <a:rPr lang="en-GB" sz="2000" dirty="0">
                <a:latin typeface="Calibri" panose="020F0502020204030204" pitchFamily="34" charset="0"/>
                <a:ea typeface="Calibri" panose="020F0502020204030204" pitchFamily="34" charset="0"/>
                <a:cs typeface="Calibri" panose="020F0502020204030204" pitchFamily="34" charset="0"/>
              </a:rPr>
              <a:t>LinkedIn</a:t>
            </a:r>
          </a:p>
          <a:p>
            <a:pPr>
              <a:lnSpc>
                <a:spcPct val="100000"/>
              </a:lnSpc>
              <a:spcBef>
                <a:spcPts val="0"/>
              </a:spcBef>
            </a:pPr>
            <a:r>
              <a:rPr lang="en-GB" dirty="0">
                <a:latin typeface="Calibri" panose="020F0502020204030204" pitchFamily="34" charset="0"/>
                <a:ea typeface="Calibri" panose="020F0502020204030204" pitchFamily="34" charset="0"/>
                <a:cs typeface="Calibri" panose="020F0502020204030204" pitchFamily="34" charset="0"/>
              </a:rPr>
              <a:t>ResearchGate</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Title 2"/>
          <p:cNvSpPr>
            <a:spLocks noGrp="1"/>
          </p:cNvSpPr>
          <p:nvPr>
            <p:ph type="ctrTitle"/>
          </p:nvPr>
        </p:nvSpPr>
        <p:spPr/>
        <p:txBody>
          <a:bodyPr/>
          <a:lstStyle/>
          <a:p>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Contacts</a:t>
            </a:r>
            <a:endParaRPr lang="en-US"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8909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BEE747D-EAB7-458C-83D8-2120CA43DF5E}"/>
              </a:ext>
            </a:extLst>
          </p:cNvPr>
          <p:cNvSpPr>
            <a:spLocks noGrp="1"/>
          </p:cNvSpPr>
          <p:nvPr>
            <p:ph type="title"/>
          </p:nvPr>
        </p:nvSpPr>
        <p:spPr/>
        <p:txBody>
          <a:bodyPr>
            <a:normAutofit fontScale="90000"/>
          </a:bodyPr>
          <a:lstStyle/>
          <a:p>
            <a:pPr>
              <a:lnSpc>
                <a:spcPct val="100000"/>
              </a:lnSpc>
            </a:pPr>
            <a:r>
              <a:rPr lang="en-GB" sz="4400" i="1" dirty="0">
                <a:effectLst/>
                <a:latin typeface="Calibri" panose="020F0502020204030204" pitchFamily="34" charset="0"/>
                <a:ea typeface="Calibri" panose="020F0502020204030204" pitchFamily="34" charset="0"/>
                <a:cs typeface="Calibri" panose="020F0502020204030204" pitchFamily="34" charset="0"/>
              </a:rPr>
              <a:t>It's not who I am underneath, but what I do that defines me.</a:t>
            </a:r>
            <a:r>
              <a:rPr lang="en-GB" sz="4400" dirty="0">
                <a:effectLst/>
                <a:latin typeface="Calibri" panose="020F0502020204030204" pitchFamily="34" charset="0"/>
                <a:ea typeface="Calibri" panose="020F0502020204030204" pitchFamily="34" charset="0"/>
                <a:cs typeface="Calibri" panose="020F0502020204030204" pitchFamily="34" charset="0"/>
              </a:rPr>
              <a:t> </a:t>
            </a:r>
            <a:br>
              <a:rPr lang="lt-LT" sz="4400" dirty="0">
                <a:effectLst/>
                <a:latin typeface="Calibri" panose="020F0502020204030204" pitchFamily="34" charset="0"/>
                <a:ea typeface="Calibri" panose="020F0502020204030204" pitchFamily="34" charset="0"/>
                <a:cs typeface="Calibri" panose="020F0502020204030204" pitchFamily="34" charset="0"/>
              </a:rPr>
            </a:br>
            <a:r>
              <a:rPr lang="en-GB" sz="4400" dirty="0">
                <a:effectLst/>
                <a:latin typeface="Calibri" panose="020F0502020204030204" pitchFamily="34" charset="0"/>
                <a:ea typeface="Calibri" panose="020F0502020204030204" pitchFamily="34" charset="0"/>
                <a:cs typeface="Calibri" panose="020F0502020204030204" pitchFamily="34" charset="0"/>
              </a:rPr>
              <a:t>– Batman in </a:t>
            </a:r>
            <a:r>
              <a:rPr lang="en-GB" sz="4400" i="1" dirty="0">
                <a:effectLst/>
                <a:latin typeface="Calibri" panose="020F0502020204030204" pitchFamily="34" charset="0"/>
                <a:ea typeface="Calibri" panose="020F0502020204030204" pitchFamily="34" charset="0"/>
                <a:cs typeface="Calibri" panose="020F0502020204030204" pitchFamily="34" charset="0"/>
              </a:rPr>
              <a:t>Batman Begins</a:t>
            </a:r>
            <a:r>
              <a:rPr lang="en-GB" sz="4400" dirty="0">
                <a:effectLst/>
                <a:latin typeface="Calibri" panose="020F0502020204030204" pitchFamily="34" charset="0"/>
                <a:ea typeface="Calibri" panose="020F0502020204030204" pitchFamily="34" charset="0"/>
                <a:cs typeface="Calibri" panose="020F0502020204030204" pitchFamily="34" charset="0"/>
              </a:rPr>
              <a:t> (2005).</a:t>
            </a:r>
            <a:br>
              <a:rPr lang="lt-LT" sz="4400" dirty="0">
                <a:effectLst/>
                <a:latin typeface="Times New Roman" panose="02020603050405020304" pitchFamily="18" charset="0"/>
                <a:ea typeface="Cambria" panose="02040503050406030204" pitchFamily="18" charset="0"/>
                <a:cs typeface="Times New Roman" panose="02020603050405020304" pitchFamily="18" charset="0"/>
              </a:rPr>
            </a:br>
            <a:endParaRPr lang="lt-LT" dirty="0"/>
          </a:p>
        </p:txBody>
      </p:sp>
    </p:spTree>
    <p:extLst>
      <p:ext uri="{BB962C8B-B14F-4D97-AF65-F5344CB8AC3E}">
        <p14:creationId xmlns:p14="http://schemas.microsoft.com/office/powerpoint/2010/main" val="603613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54AEBC6C-D365-4A89-873A-C1EF38C218DD}"/>
              </a:ext>
            </a:extLst>
          </p:cNvPr>
          <p:cNvSpPr>
            <a:spLocks noGrp="1"/>
          </p:cNvSpPr>
          <p:nvPr>
            <p:ph type="title"/>
          </p:nvPr>
        </p:nvSpPr>
        <p:spPr/>
        <p:txBody>
          <a:bodyPr/>
          <a:lstStyle/>
          <a:p>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Objectives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4" name="Teksto vietos rezervavimo ženklas 3">
            <a:extLst>
              <a:ext uri="{FF2B5EF4-FFF2-40B4-BE49-F238E27FC236}">
                <a16:creationId xmlns:a16="http://schemas.microsoft.com/office/drawing/2014/main" id="{FF76FA3E-A172-4918-9040-407289D3E4F8}"/>
              </a:ext>
            </a:extLst>
          </p:cNvPr>
          <p:cNvSpPr>
            <a:spLocks noGrp="1"/>
          </p:cNvSpPr>
          <p:nvPr>
            <p:ph type="body" sz="quarter" idx="4294967295"/>
          </p:nvPr>
        </p:nvSpPr>
        <p:spPr>
          <a:xfrm>
            <a:off x="4706893" y="2831948"/>
            <a:ext cx="6796087" cy="3178175"/>
          </a:xfrm>
        </p:spPr>
        <p:txBody>
          <a:bodyPr>
            <a:normAutofit/>
          </a:bodyPr>
          <a:lstStyle/>
          <a:p>
            <a:pPr>
              <a:lnSpc>
                <a:spcPct val="100000"/>
              </a:lnSpc>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This study investigates the </a:t>
            </a: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adoption of professional scholarly journal publishing software </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in Lithuania,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focusing</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on the trends and patterns of its use in 2020. </a:t>
            </a:r>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It underscores the limited research on proprietary software and the absence of comprehensive country-specific case studies.</a:t>
            </a:r>
            <a:endParaRPr lang="lt-LT" dirty="0">
              <a:solidFill>
                <a:schemeClr val="accent3"/>
              </a:solidFill>
            </a:endParaRPr>
          </a:p>
        </p:txBody>
      </p:sp>
    </p:spTree>
    <p:extLst>
      <p:ext uri="{BB962C8B-B14F-4D97-AF65-F5344CB8AC3E}">
        <p14:creationId xmlns:p14="http://schemas.microsoft.com/office/powerpoint/2010/main" val="1695311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2EBD98-1F1C-4314-993D-AF30C2D3B149}"/>
              </a:ext>
            </a:extLst>
          </p:cNvPr>
          <p:cNvPicPr>
            <a:picLocks noChangeAspect="1"/>
          </p:cNvPicPr>
          <p:nvPr/>
        </p:nvPicPr>
        <p:blipFill>
          <a:blip r:embed="rId3"/>
          <a:stretch>
            <a:fillRect/>
          </a:stretch>
        </p:blipFill>
        <p:spPr>
          <a:xfrm>
            <a:off x="629" y="-25380"/>
            <a:ext cx="12191371" cy="6883381"/>
          </a:xfrm>
          <a:prstGeom prst="rect">
            <a:avLst/>
          </a:prstGeom>
        </p:spPr>
      </p:pic>
      <p:sp>
        <p:nvSpPr>
          <p:cNvPr id="7" name="Pavadinimas 6">
            <a:extLst>
              <a:ext uri="{FF2B5EF4-FFF2-40B4-BE49-F238E27FC236}">
                <a16:creationId xmlns:a16="http://schemas.microsoft.com/office/drawing/2014/main" id="{44C2AFC9-1E7A-4560-AF4A-51B70071C52C}"/>
              </a:ext>
            </a:extLst>
          </p:cNvPr>
          <p:cNvSpPr>
            <a:spLocks noGrp="1"/>
          </p:cNvSpPr>
          <p:nvPr>
            <p:ph type="title"/>
          </p:nvPr>
        </p:nvSpPr>
        <p:spPr>
          <a:xfrm>
            <a:off x="430009" y="300783"/>
            <a:ext cx="5031696" cy="3657600"/>
          </a:xfrm>
        </p:spPr>
        <p:txBody>
          <a:bodyPr/>
          <a:lstStyle/>
          <a:p>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Gap</a:t>
            </a: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in</a:t>
            </a: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Research</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D218B42-130B-4D70-8436-56B1A9D8D8EB}"/>
              </a:ext>
            </a:extLst>
          </p:cNvPr>
          <p:cNvSpPr txBox="1"/>
          <p:nvPr/>
        </p:nvSpPr>
        <p:spPr>
          <a:xfrm>
            <a:off x="0" y="6557217"/>
            <a:ext cx="12132365" cy="276999"/>
          </a:xfrm>
          <a:prstGeom prst="rect">
            <a:avLst/>
          </a:prstGeom>
          <a:noFill/>
        </p:spPr>
        <p:txBody>
          <a:bodyPr wrap="square">
            <a:spAutoFit/>
          </a:bodyPr>
          <a:lstStyle/>
          <a:p>
            <a:r>
              <a:rPr lang="lt-LT" sz="1200" dirty="0" err="1">
                <a:solidFill>
                  <a:schemeClr val="bg1"/>
                </a:solidFill>
              </a:rPr>
              <a:t>Tack</a:t>
            </a:r>
            <a:r>
              <a:rPr lang="lt-LT" sz="1200" dirty="0">
                <a:solidFill>
                  <a:schemeClr val="bg1"/>
                </a:solidFill>
              </a:rPr>
              <a:t> 6003. </a:t>
            </a:r>
            <a:r>
              <a:rPr lang="lt-LT" sz="1200" dirty="0" err="1">
                <a:solidFill>
                  <a:schemeClr val="bg1"/>
                </a:solidFill>
              </a:rPr>
              <a:t>Cerro</a:t>
            </a:r>
            <a:r>
              <a:rPr lang="lt-LT" sz="1200" dirty="0">
                <a:solidFill>
                  <a:schemeClr val="bg1"/>
                </a:solidFill>
              </a:rPr>
              <a:t> de </a:t>
            </a:r>
            <a:r>
              <a:rPr lang="lt-LT" sz="1200" dirty="0" err="1">
                <a:solidFill>
                  <a:schemeClr val="bg1"/>
                </a:solidFill>
              </a:rPr>
              <a:t>las</a:t>
            </a:r>
            <a:r>
              <a:rPr lang="lt-LT" sz="1200" dirty="0">
                <a:solidFill>
                  <a:schemeClr val="bg1"/>
                </a:solidFill>
              </a:rPr>
              <a:t> </a:t>
            </a:r>
            <a:r>
              <a:rPr lang="lt-LT" sz="1200" dirty="0" err="1">
                <a:solidFill>
                  <a:schemeClr val="bg1"/>
                </a:solidFill>
              </a:rPr>
              <a:t>Albahacas</a:t>
            </a:r>
            <a:r>
              <a:rPr lang="lt-LT" sz="1200" dirty="0">
                <a:solidFill>
                  <a:schemeClr val="bg1"/>
                </a:solidFill>
              </a:rPr>
              <a:t> (Santo </a:t>
            </a:r>
            <a:r>
              <a:rPr lang="lt-LT" sz="1200" dirty="0" err="1">
                <a:solidFill>
                  <a:schemeClr val="bg1"/>
                </a:solidFill>
              </a:rPr>
              <a:t>Tomé-Cazorla</a:t>
            </a:r>
            <a:r>
              <a:rPr lang="lt-LT" sz="1200" dirty="0">
                <a:solidFill>
                  <a:schemeClr val="bg1"/>
                </a:solidFill>
              </a:rPr>
              <a:t>, </a:t>
            </a:r>
            <a:r>
              <a:rPr lang="lt-LT" sz="1200" dirty="0" err="1">
                <a:solidFill>
                  <a:schemeClr val="bg1"/>
                </a:solidFill>
              </a:rPr>
              <a:t>Jaén</a:t>
            </a:r>
            <a:r>
              <a:rPr lang="lt-LT" sz="1200" dirty="0">
                <a:solidFill>
                  <a:schemeClr val="bg1"/>
                </a:solidFill>
              </a:rPr>
              <a:t>, </a:t>
            </a:r>
            <a:r>
              <a:rPr lang="lt-LT" sz="1200" dirty="0" err="1">
                <a:solidFill>
                  <a:schemeClr val="bg1"/>
                </a:solidFill>
              </a:rPr>
              <a:t>España</a:t>
            </a:r>
            <a:r>
              <a:rPr lang="lt-LT" sz="1200" dirty="0">
                <a:solidFill>
                  <a:schemeClr val="bg1"/>
                </a:solidFill>
              </a:rPr>
              <a:t>) (3D </a:t>
            </a:r>
            <a:r>
              <a:rPr lang="lt-LT" sz="1200" dirty="0" err="1">
                <a:solidFill>
                  <a:schemeClr val="bg1"/>
                </a:solidFill>
              </a:rPr>
              <a:t>Model</a:t>
            </a:r>
            <a:r>
              <a:rPr lang="lt-LT" sz="1200" dirty="0">
                <a:solidFill>
                  <a:schemeClr val="bg1"/>
                </a:solidFill>
              </a:rPr>
              <a:t>) - University Institute </a:t>
            </a:r>
            <a:r>
              <a:rPr lang="lt-LT" sz="1200" dirty="0" err="1">
                <a:solidFill>
                  <a:schemeClr val="bg1"/>
                </a:solidFill>
              </a:rPr>
              <a:t>for</a:t>
            </a:r>
            <a:r>
              <a:rPr lang="lt-LT" sz="1200" dirty="0">
                <a:solidFill>
                  <a:schemeClr val="bg1"/>
                </a:solidFill>
              </a:rPr>
              <a:t> </a:t>
            </a:r>
            <a:r>
              <a:rPr lang="lt-LT" sz="1200" dirty="0" err="1">
                <a:solidFill>
                  <a:schemeClr val="bg1"/>
                </a:solidFill>
              </a:rPr>
              <a:t>Research</a:t>
            </a:r>
            <a:r>
              <a:rPr lang="lt-LT" sz="1200" dirty="0">
                <a:solidFill>
                  <a:schemeClr val="bg1"/>
                </a:solidFill>
              </a:rPr>
              <a:t> </a:t>
            </a:r>
            <a:r>
              <a:rPr lang="lt-LT" sz="1200" dirty="0" err="1">
                <a:solidFill>
                  <a:schemeClr val="bg1"/>
                </a:solidFill>
              </a:rPr>
              <a:t>in</a:t>
            </a:r>
            <a:r>
              <a:rPr lang="lt-LT" sz="1200" dirty="0">
                <a:solidFill>
                  <a:schemeClr val="bg1"/>
                </a:solidFill>
              </a:rPr>
              <a:t> </a:t>
            </a:r>
            <a:r>
              <a:rPr lang="lt-LT" sz="1200" dirty="0" err="1">
                <a:solidFill>
                  <a:schemeClr val="bg1"/>
                </a:solidFill>
              </a:rPr>
              <a:t>Iberian</a:t>
            </a:r>
            <a:r>
              <a:rPr lang="lt-LT" sz="1200" dirty="0">
                <a:solidFill>
                  <a:schemeClr val="bg1"/>
                </a:solidFill>
              </a:rPr>
              <a:t> </a:t>
            </a:r>
            <a:r>
              <a:rPr lang="lt-LT" sz="1200" dirty="0" err="1">
                <a:solidFill>
                  <a:schemeClr val="bg1"/>
                </a:solidFill>
              </a:rPr>
              <a:t>Archeology</a:t>
            </a:r>
            <a:r>
              <a:rPr lang="lt-LT" sz="1200" dirty="0">
                <a:solidFill>
                  <a:schemeClr val="bg1"/>
                </a:solidFill>
              </a:rPr>
              <a:t>, </a:t>
            </a:r>
            <a:r>
              <a:rPr lang="lt-LT" sz="1200" dirty="0" err="1">
                <a:solidFill>
                  <a:schemeClr val="bg1"/>
                </a:solidFill>
              </a:rPr>
              <a:t>Spain</a:t>
            </a:r>
            <a:r>
              <a:rPr lang="lt-LT" sz="1200" dirty="0">
                <a:solidFill>
                  <a:schemeClr val="bg1"/>
                </a:solidFill>
              </a:rPr>
              <a:t> - CC BY-NC. </a:t>
            </a:r>
          </a:p>
        </p:txBody>
      </p:sp>
    </p:spTree>
    <p:extLst>
      <p:ext uri="{BB962C8B-B14F-4D97-AF65-F5344CB8AC3E}">
        <p14:creationId xmlns:p14="http://schemas.microsoft.com/office/powerpoint/2010/main" val="65468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1F3A3922-C77F-4ADE-A07F-035710B175D9}"/>
              </a:ext>
            </a:extLst>
          </p:cNvPr>
          <p:cNvSpPr>
            <a:spLocks noGrp="1"/>
          </p:cNvSpPr>
          <p:nvPr>
            <p:ph type="title"/>
          </p:nvPr>
        </p:nvSpPr>
        <p:spPr/>
        <p:txBody>
          <a:bodyPr/>
          <a:lstStyle/>
          <a:p>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What</a:t>
            </a: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is </a:t>
            </a:r>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not</a:t>
            </a: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covered</a:t>
            </a:r>
            <a:r>
              <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a:t>
            </a:r>
          </a:p>
        </p:txBody>
      </p:sp>
      <p:sp>
        <p:nvSpPr>
          <p:cNvPr id="4" name="Teksto vietos rezervavimo ženklas 3">
            <a:extLst>
              <a:ext uri="{FF2B5EF4-FFF2-40B4-BE49-F238E27FC236}">
                <a16:creationId xmlns:a16="http://schemas.microsoft.com/office/drawing/2014/main" id="{5D6D102F-A55E-4595-8AA3-ABC6A3148CE1}"/>
              </a:ext>
            </a:extLst>
          </p:cNvPr>
          <p:cNvSpPr>
            <a:spLocks noGrp="1"/>
          </p:cNvSpPr>
          <p:nvPr>
            <p:ph type="body" sz="quarter" idx="12"/>
          </p:nvPr>
        </p:nvSpPr>
        <p:spPr/>
        <p:txBody>
          <a:bodyPr>
            <a:normAutofit/>
          </a:bodyPr>
          <a:lstStyle/>
          <a:p>
            <a:pPr marL="457200" indent="-457200">
              <a:buFont typeface="+mj-lt"/>
              <a:buAutoNum type="arabicPeriod"/>
            </a:pP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F</a:t>
            </a:r>
            <a:r>
              <a:rPr lang="en-US" dirty="0" err="1">
                <a:solidFill>
                  <a:schemeClr val="accent3"/>
                </a:solidFill>
                <a:latin typeface="Calibri" panose="020F0502020204030204" pitchFamily="34" charset="0"/>
                <a:ea typeface="Calibri" panose="020F0502020204030204" pitchFamily="34" charset="0"/>
                <a:cs typeface="Calibri" panose="020F0502020204030204" pitchFamily="34" charset="0"/>
              </a:rPr>
              <a:t>ew</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studies specifically delve into the use of professional scholarly journal publishing software.</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p>
          <a:p>
            <a:pPr marL="457200" indent="-457200">
              <a:buFont typeface="+mj-lt"/>
              <a:buAutoNum type="arabicPeriod"/>
            </a:pP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No</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n</a:t>
            </a:r>
            <a:r>
              <a:rPr lang="en-US" dirty="0" err="1">
                <a:solidFill>
                  <a:schemeClr val="accent3"/>
                </a:solidFill>
                <a:latin typeface="Calibri" panose="020F0502020204030204" pitchFamily="34" charset="0"/>
                <a:ea typeface="Calibri" panose="020F0502020204030204" pitchFamily="34" charset="0"/>
                <a:cs typeface="Calibri" panose="020F0502020204030204" pitchFamily="34" charset="0"/>
              </a:rPr>
              <a:t>ational</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a</a:t>
            </a:r>
            <a:r>
              <a:rPr lang="en-US" dirty="0" err="1">
                <a:solidFill>
                  <a:schemeClr val="accent3"/>
                </a:solidFill>
                <a:latin typeface="Calibri" panose="020F0502020204030204" pitchFamily="34" charset="0"/>
                <a:ea typeface="Calibri" panose="020F0502020204030204" pitchFamily="34" charset="0"/>
                <a:cs typeface="Calibri" panose="020F0502020204030204" pitchFamily="34" charset="0"/>
              </a:rPr>
              <a:t>nalysis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m</a:t>
            </a:r>
            <a:r>
              <a:rPr lang="en-US" dirty="0" err="1">
                <a:solidFill>
                  <a:schemeClr val="accent3"/>
                </a:solidFill>
                <a:latin typeface="Calibri" panose="020F0502020204030204" pitchFamily="34" charset="0"/>
                <a:ea typeface="Calibri" panose="020F0502020204030204" pitchFamily="34" charset="0"/>
                <a:cs typeface="Calibri" panose="020F0502020204030204" pitchFamily="34" charset="0"/>
              </a:rPr>
              <a:t>ost</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studies have a broader, international focus.</a:t>
            </a:r>
          </a:p>
          <a:p>
            <a:pPr marL="457200" indent="-457200">
              <a:buFont typeface="+mj-lt"/>
              <a:buAutoNum type="arabicPeriod"/>
            </a:pP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L</a:t>
            </a:r>
            <a:r>
              <a:rPr lang="en-US" dirty="0" err="1">
                <a:solidFill>
                  <a:schemeClr val="accent3"/>
                </a:solidFill>
                <a:latin typeface="Calibri" panose="020F0502020204030204" pitchFamily="34" charset="0"/>
                <a:ea typeface="Calibri" panose="020F0502020204030204" pitchFamily="34" charset="0"/>
                <a:cs typeface="Calibri" panose="020F0502020204030204" pitchFamily="34" charset="0"/>
              </a:rPr>
              <a:t>imited</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literature discussing other open-source software.</a:t>
            </a:r>
          </a:p>
          <a:p>
            <a:pPr marL="457200" indent="-457200">
              <a:buFont typeface="+mj-lt"/>
              <a:buAutoNum type="arabicPeriod"/>
            </a:pP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L</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ack of data that uncovers which specific software or brand is dominant within certain scholarly journal publishing ecosystems.</a:t>
            </a:r>
          </a:p>
          <a:p>
            <a:endParaRPr lang="lt-LT" dirty="0"/>
          </a:p>
        </p:txBody>
      </p:sp>
    </p:spTree>
    <p:extLst>
      <p:ext uri="{BB962C8B-B14F-4D97-AF65-F5344CB8AC3E}">
        <p14:creationId xmlns:p14="http://schemas.microsoft.com/office/powerpoint/2010/main" val="4281142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5CF4509-378F-491B-A523-72A88D271983}"/>
              </a:ext>
            </a:extLst>
          </p:cNvPr>
          <p:cNvPicPr>
            <a:picLocks noChangeAspect="1"/>
          </p:cNvPicPr>
          <p:nvPr/>
        </p:nvPicPr>
        <p:blipFill rotWithShape="1">
          <a:blip r:embed="rId3"/>
          <a:srcRect t="11875" b="6948"/>
          <a:stretch/>
        </p:blipFill>
        <p:spPr>
          <a:xfrm>
            <a:off x="251138" y="8917"/>
            <a:ext cx="11597425" cy="6849083"/>
          </a:xfrm>
          <a:prstGeom prst="rect">
            <a:avLst/>
          </a:prstGeom>
        </p:spPr>
      </p:pic>
      <p:sp>
        <p:nvSpPr>
          <p:cNvPr id="4" name="Pavadinimas 3">
            <a:extLst>
              <a:ext uri="{FF2B5EF4-FFF2-40B4-BE49-F238E27FC236}">
                <a16:creationId xmlns:a16="http://schemas.microsoft.com/office/drawing/2014/main" id="{1DCBA826-14FA-4921-9027-5AC6922A3B8E}"/>
              </a:ext>
            </a:extLst>
          </p:cNvPr>
          <p:cNvSpPr>
            <a:spLocks noGrp="1"/>
          </p:cNvSpPr>
          <p:nvPr>
            <p:ph type="title" idx="4294967295"/>
          </p:nvPr>
        </p:nvSpPr>
        <p:spPr>
          <a:xfrm>
            <a:off x="418564" y="425808"/>
            <a:ext cx="3576638" cy="1404938"/>
          </a:xfrm>
        </p:spPr>
        <p:txBody>
          <a:bodyPr/>
          <a:lstStyle/>
          <a:p>
            <a:r>
              <a:rPr lang="lt-LT" dirty="0" err="1">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Method</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7A43211-571C-47F6-96FB-AFAEA9EB056E}"/>
              </a:ext>
            </a:extLst>
          </p:cNvPr>
          <p:cNvSpPr txBox="1"/>
          <p:nvPr/>
        </p:nvSpPr>
        <p:spPr>
          <a:xfrm>
            <a:off x="251138" y="6488668"/>
            <a:ext cx="6094926" cy="276999"/>
          </a:xfrm>
          <a:prstGeom prst="rect">
            <a:avLst/>
          </a:prstGeom>
          <a:noFill/>
        </p:spPr>
        <p:txBody>
          <a:bodyPr wrap="square">
            <a:spAutoFit/>
          </a:bodyPr>
          <a:lstStyle/>
          <a:p>
            <a:r>
              <a:rPr lang="lt-LT" sz="1200" dirty="0" err="1">
                <a:solidFill>
                  <a:schemeClr val="accent3"/>
                </a:solidFill>
              </a:rPr>
              <a:t>Urkedja</a:t>
            </a:r>
            <a:r>
              <a:rPr lang="lt-LT" sz="1200" dirty="0">
                <a:solidFill>
                  <a:schemeClr val="accent3"/>
                </a:solidFill>
              </a:rPr>
              <a:t> - </a:t>
            </a:r>
            <a:r>
              <a:rPr lang="lt-LT" sz="1200" dirty="0" err="1">
                <a:solidFill>
                  <a:schemeClr val="accent3"/>
                </a:solidFill>
              </a:rPr>
              <a:t>Kulturparken</a:t>
            </a:r>
            <a:r>
              <a:rPr lang="lt-LT" sz="1200" dirty="0">
                <a:solidFill>
                  <a:schemeClr val="accent3"/>
                </a:solidFill>
              </a:rPr>
              <a:t> </a:t>
            </a:r>
            <a:r>
              <a:rPr lang="lt-LT" sz="1200" dirty="0" err="1">
                <a:solidFill>
                  <a:schemeClr val="accent3"/>
                </a:solidFill>
              </a:rPr>
              <a:t>Småland</a:t>
            </a:r>
            <a:r>
              <a:rPr lang="lt-LT" sz="1200" dirty="0">
                <a:solidFill>
                  <a:schemeClr val="accent3"/>
                </a:solidFill>
              </a:rPr>
              <a:t>, </a:t>
            </a:r>
            <a:r>
              <a:rPr lang="lt-LT" sz="1200" dirty="0" err="1">
                <a:solidFill>
                  <a:schemeClr val="accent3"/>
                </a:solidFill>
              </a:rPr>
              <a:t>Sweden</a:t>
            </a:r>
            <a:r>
              <a:rPr lang="lt-LT" sz="1200" dirty="0">
                <a:solidFill>
                  <a:schemeClr val="accent3"/>
                </a:solidFill>
              </a:rPr>
              <a:t> - CC BY. </a:t>
            </a:r>
          </a:p>
        </p:txBody>
      </p:sp>
    </p:spTree>
    <p:extLst>
      <p:ext uri="{BB962C8B-B14F-4D97-AF65-F5344CB8AC3E}">
        <p14:creationId xmlns:p14="http://schemas.microsoft.com/office/powerpoint/2010/main" val="4232294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85E2A466-0AD1-4A69-8D58-4B515B256CE1}"/>
              </a:ext>
            </a:extLst>
          </p:cNvPr>
          <p:cNvSpPr>
            <a:spLocks noGrp="1"/>
          </p:cNvSpPr>
          <p:nvPr>
            <p:ph type="title"/>
          </p:nvPr>
        </p:nvSpPr>
        <p:spPr/>
        <p:txBody>
          <a:bodyPr>
            <a:normAutofit/>
          </a:bodyPr>
          <a:lstStyle/>
          <a:p>
            <a:r>
              <a:rPr lang="en-US"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Data Collection Challenges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4" name="Teksto vietos rezervavimo ženklas 3">
            <a:extLst>
              <a:ext uri="{FF2B5EF4-FFF2-40B4-BE49-F238E27FC236}">
                <a16:creationId xmlns:a16="http://schemas.microsoft.com/office/drawing/2014/main" id="{02CD41D9-EE56-4AF4-8577-54B77B79EDFC}"/>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Determining the precise </a:t>
            </a: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number of active scholarly journals </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in Lithuania </a:t>
            </a: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is challenging</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due to the absence of a recognized register.</a:t>
            </a:r>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The </a:t>
            </a: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ISSN agency </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does not distinguish between scholarly journals and periodicals.</a:t>
            </a:r>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Google Scholar</a:t>
            </a:r>
            <a:r>
              <a:rPr lang="lt-LT" b="1"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is not entirely reliable.</a:t>
            </a:r>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lt-LT"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Dimensions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is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more</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reliable</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but</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with</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limitations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p>
          <a:p>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Not</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all</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journals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in</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Lithuania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register</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lt-LT" dirty="0" err="1">
                <a:solidFill>
                  <a:schemeClr val="accent3"/>
                </a:solidFill>
                <a:latin typeface="Calibri" panose="020F0502020204030204" pitchFamily="34" charset="0"/>
                <a:ea typeface="Calibri" panose="020F0502020204030204" pitchFamily="34" charset="0"/>
                <a:cs typeface="Calibri" panose="020F0502020204030204" pitchFamily="34" charset="0"/>
              </a:rPr>
              <a:t>DOIs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1350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2A0FEF1-BD53-429E-8C24-CAB122BBA874}"/>
              </a:ext>
            </a:extLst>
          </p:cNvPr>
          <p:cNvSpPr>
            <a:spLocks noGrp="1"/>
          </p:cNvSpPr>
          <p:nvPr>
            <p:ph type="title"/>
          </p:nvPr>
        </p:nvSpPr>
        <p:spPr/>
        <p:txBody>
          <a:bodyPr>
            <a:normAutofit/>
          </a:bodyPr>
          <a:lstStyle/>
          <a:p>
            <a:r>
              <a:rPr lang="en-US"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rPr>
              <a:t>Data Collection and Analysis</a:t>
            </a:r>
            <a:endParaRPr lang="lt-LT" dirty="0">
              <a:solidFill>
                <a:schemeClr val="accent3"/>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3" name="Teksto vietos rezervavimo ženklas 2">
            <a:extLst>
              <a:ext uri="{FF2B5EF4-FFF2-40B4-BE49-F238E27FC236}">
                <a16:creationId xmlns:a16="http://schemas.microsoft.com/office/drawing/2014/main" id="{780A38C9-624B-4B8E-A3BE-E90C98E1CDFD}"/>
              </a:ext>
            </a:extLst>
          </p:cNvPr>
          <p:cNvSpPr>
            <a:spLocks noGrp="1"/>
          </p:cNvSpPr>
          <p:nvPr>
            <p:ph type="body" sz="quarter" idx="12"/>
          </p:nvPr>
        </p:nvSpPr>
        <p:spPr/>
        <p:txBody>
          <a:bodyPr>
            <a:normAutofit fontScale="92500" lnSpcReduction="20000"/>
          </a:bodyPr>
          <a:lstStyle/>
          <a:p>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U</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sed multiple sources</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p>
          <a:p>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ISSN agency</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Dimensions</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institutional repositories</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and </a:t>
            </a:r>
            <a:r>
              <a:rPr lang="en-US" b="1" dirty="0">
                <a:solidFill>
                  <a:schemeClr val="accent3"/>
                </a:solidFill>
                <a:latin typeface="Calibri" panose="020F0502020204030204" pitchFamily="34" charset="0"/>
                <a:ea typeface="Calibri" panose="020F0502020204030204" pitchFamily="34" charset="0"/>
                <a:cs typeface="Calibri" panose="020F0502020204030204" pitchFamily="34" charset="0"/>
              </a:rPr>
              <a:t>library </a:t>
            </a:r>
            <a:r>
              <a:rPr lang="lt-LT" b="1" dirty="0" err="1">
                <a:solidFill>
                  <a:schemeClr val="accent3"/>
                </a:solidFill>
                <a:latin typeface="Calibri" panose="020F0502020204030204" pitchFamily="34" charset="0"/>
                <a:ea typeface="Calibri" panose="020F0502020204030204" pitchFamily="34" charset="0"/>
                <a:cs typeface="Calibri" panose="020F0502020204030204" pitchFamily="34" charset="0"/>
              </a:rPr>
              <a:t>catalogs</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a:t>
            </a:r>
          </a:p>
          <a:p>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D</a:t>
            </a:r>
            <a:r>
              <a:rPr lang="en-US" dirty="0" err="1">
                <a:solidFill>
                  <a:schemeClr val="accent3"/>
                </a:solidFill>
                <a:latin typeface="Calibri" panose="020F0502020204030204" pitchFamily="34" charset="0"/>
                <a:ea typeface="Calibri" panose="020F0502020204030204" pitchFamily="34" charset="0"/>
                <a:cs typeface="Calibri" panose="020F0502020204030204" pitchFamily="34" charset="0"/>
              </a:rPr>
              <a:t>ata</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collection </a:t>
            </a:r>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i</a:t>
            </a:r>
            <a:r>
              <a:rPr lang="en-US" dirty="0" err="1">
                <a:solidFill>
                  <a:schemeClr val="accent3"/>
                </a:solidFill>
                <a:latin typeface="Calibri" panose="020F0502020204030204" pitchFamily="34" charset="0"/>
                <a:ea typeface="Calibri" panose="020F0502020204030204" pitchFamily="34" charset="0"/>
                <a:cs typeface="Calibri" panose="020F0502020204030204" pitchFamily="34" charset="0"/>
              </a:rPr>
              <a:t>nvolved</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 several steps:</a:t>
            </a:r>
          </a:p>
          <a:p>
            <a:pPr marL="742950" lvl="1" indent="-28575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Gathering titles from various sources, resulting in 515 titles.</a:t>
            </a:r>
          </a:p>
          <a:p>
            <a:pPr marL="742950" lvl="1" indent="-28575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Verifying ISSN information to identify duplicates.</a:t>
            </a:r>
          </a:p>
          <a:p>
            <a:pPr marL="742950" lvl="1" indent="-28575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Confirming the country of origin (Lithuania).</a:t>
            </a:r>
          </a:p>
          <a:p>
            <a:pPr marL="742950" lvl="1" indent="-285750">
              <a:buFont typeface="Arial" panose="020B0604020202020204" pitchFamily="34" charset="0"/>
              <a:buChar char="•"/>
            </a:pP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Manual examination to determine if each journal published an issue in 2020.</a:t>
            </a:r>
          </a:p>
          <a:p>
            <a:endParaRPr lang="lt-LT"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lt-LT" dirty="0">
                <a:solidFill>
                  <a:schemeClr val="accent3"/>
                </a:solidFill>
                <a:latin typeface="Calibri" panose="020F0502020204030204" pitchFamily="34" charset="0"/>
                <a:ea typeface="Calibri" panose="020F0502020204030204" pitchFamily="34" charset="0"/>
                <a:cs typeface="Calibri" panose="020F0502020204030204" pitchFamily="34" charset="0"/>
              </a:rPr>
              <a:t>N</a:t>
            </a:r>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arrowed down our selection to 225 active Lithuanian-based journals.</a:t>
            </a:r>
          </a:p>
          <a:p>
            <a:r>
              <a:rPr lang="en-US" dirty="0">
                <a:solidFill>
                  <a:schemeClr val="accent3"/>
                </a:solidFill>
                <a:latin typeface="Calibri" panose="020F0502020204030204" pitchFamily="34" charset="0"/>
                <a:ea typeface="Calibri" panose="020F0502020204030204" pitchFamily="34" charset="0"/>
                <a:cs typeface="Calibri" panose="020F0502020204030204" pitchFamily="34" charset="0"/>
              </a:rPr>
              <a:t>Data analysis was performed using SPSS.</a:t>
            </a:r>
          </a:p>
          <a:p>
            <a:endParaRPr lang="lt-LT" dirty="0"/>
          </a:p>
        </p:txBody>
      </p:sp>
    </p:spTree>
    <p:extLst>
      <p:ext uri="{BB962C8B-B14F-4D97-AF65-F5344CB8AC3E}">
        <p14:creationId xmlns:p14="http://schemas.microsoft.com/office/powerpoint/2010/main" val="2039918800"/>
      </p:ext>
    </p:extLst>
  </p:cSld>
  <p:clrMapOvr>
    <a:masterClrMapping/>
  </p:clrMapOvr>
</p:sld>
</file>

<file path=ppt/theme/theme1.xml><?xml version="1.0" encoding="utf-8"?>
<a:theme xmlns:a="http://schemas.openxmlformats.org/drawingml/2006/main" name="Custom Design">
  <a:themeElements>
    <a:clrScheme name="VU">
      <a:dk1>
        <a:srgbClr val="7A003B"/>
      </a:dk1>
      <a:lt1>
        <a:srgbClr val="FFFFFF"/>
      </a:lt1>
      <a:dk2>
        <a:srgbClr val="7A003B"/>
      </a:dk2>
      <a:lt2>
        <a:srgbClr val="FEFFFE"/>
      </a:lt2>
      <a:accent1>
        <a:srgbClr val="E03357"/>
      </a:accent1>
      <a:accent2>
        <a:srgbClr val="E2E3E2"/>
      </a:accent2>
      <a:accent3>
        <a:srgbClr val="3B3C3A"/>
      </a:accent3>
      <a:accent4>
        <a:srgbClr val="989998"/>
      </a:accent4>
      <a:accent5>
        <a:srgbClr val="D5D5D5"/>
      </a:accent5>
      <a:accent6>
        <a:srgbClr val="797979"/>
      </a:accent6>
      <a:hlink>
        <a:srgbClr val="E03357"/>
      </a:hlink>
      <a:folHlink>
        <a:srgbClr val="E2E3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VU">
      <a:dk1>
        <a:srgbClr val="7A003B"/>
      </a:dk1>
      <a:lt1>
        <a:srgbClr val="FFFFFF"/>
      </a:lt1>
      <a:dk2>
        <a:srgbClr val="7A003B"/>
      </a:dk2>
      <a:lt2>
        <a:srgbClr val="FEFFFE"/>
      </a:lt2>
      <a:accent1>
        <a:srgbClr val="E03357"/>
      </a:accent1>
      <a:accent2>
        <a:srgbClr val="E2E3E2"/>
      </a:accent2>
      <a:accent3>
        <a:srgbClr val="3B3C3A"/>
      </a:accent3>
      <a:accent4>
        <a:srgbClr val="989998"/>
      </a:accent4>
      <a:accent5>
        <a:srgbClr val="D5D5D5"/>
      </a:accent5>
      <a:accent6>
        <a:srgbClr val="797979"/>
      </a:accent6>
      <a:hlink>
        <a:srgbClr val="E03357"/>
      </a:hlink>
      <a:folHlink>
        <a:srgbClr val="E2E3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15626</TotalTime>
  <Words>2508</Words>
  <Application>Microsoft Macintosh PowerPoint</Application>
  <PresentationFormat>Widescreen</PresentationFormat>
  <Paragraphs>145</Paragraphs>
  <Slides>21</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GT Walsheim</vt:lpstr>
      <vt:lpstr>Times New Roman</vt:lpstr>
      <vt:lpstr>Custom Design</vt:lpstr>
      <vt:lpstr>1_Custom Design</vt:lpstr>
      <vt:lpstr>Scholarly Journals Publishing Software Adoption in Lithuania  Vincas Grigas Assoc. Prof., Faculty of Communication, Vilnius University Head of Scholarly Journals, Vilnius University Press President, Association of Lithuanian Serials</vt:lpstr>
      <vt:lpstr>Introduction</vt:lpstr>
      <vt:lpstr>It's not who I am underneath, but what I do that defines me.  – Batman in Batman Begins (2005). </vt:lpstr>
      <vt:lpstr>Objectives</vt:lpstr>
      <vt:lpstr>Gap in Research</vt:lpstr>
      <vt:lpstr>What is not covered?</vt:lpstr>
      <vt:lpstr>Method</vt:lpstr>
      <vt:lpstr>Data Collection Challenges</vt:lpstr>
      <vt:lpstr>Data Collection and Analysis</vt:lpstr>
      <vt:lpstr>Findings</vt:lpstr>
      <vt:lpstr>Journal publication software/location</vt:lpstr>
      <vt:lpstr>Technology (service) for obtaining manuscripts</vt:lpstr>
      <vt:lpstr>Technology (service) for peer review</vt:lpstr>
      <vt:lpstr>Technology for production management</vt:lpstr>
      <vt:lpstr>PowerPoint Presentation</vt:lpstr>
      <vt:lpstr>Evolving</vt:lpstr>
      <vt:lpstr>Employment stages</vt:lpstr>
      <vt:lpstr>Recommendations</vt:lpstr>
      <vt:lpstr>Limitations</vt:lpstr>
      <vt:lpstr>Acknowledgments</vt:lpstr>
      <vt:lpstr>Contacts</vt:lpstr>
    </vt:vector>
  </TitlesOfParts>
  <Company>Vilniaus universitetas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Rokas Aleliūnas</dc:creator>
  <cp:lastModifiedBy>Jean Fairbairn</cp:lastModifiedBy>
  <cp:revision>120</cp:revision>
  <dcterms:created xsi:type="dcterms:W3CDTF">2017-06-28T06:49:28Z</dcterms:created>
  <dcterms:modified xsi:type="dcterms:W3CDTF">2025-03-27T09:23:13Z</dcterms:modified>
</cp:coreProperties>
</file>