
<file path=[Content_Types].xml><?xml version="1.0" encoding="utf-8"?>
<Types xmlns="http://schemas.openxmlformats.org/package/2006/content-types">
  <Default Extension="png" ContentType="image/png"/>
  <Default Extension="jpeg" ContentType="image/jpeg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8" r:id="rId2"/>
    <p:sldId id="370" r:id="rId3"/>
    <p:sldId id="272" r:id="rId4"/>
    <p:sldId id="284" r:id="rId5"/>
    <p:sldId id="332" r:id="rId6"/>
    <p:sldId id="358" r:id="rId7"/>
    <p:sldId id="352" r:id="rId8"/>
    <p:sldId id="384" r:id="rId9"/>
    <p:sldId id="390" r:id="rId10"/>
    <p:sldId id="375" r:id="rId11"/>
    <p:sldId id="372" r:id="rId12"/>
    <p:sldId id="373" r:id="rId13"/>
    <p:sldId id="388" r:id="rId14"/>
    <p:sldId id="385" r:id="rId15"/>
    <p:sldId id="386" r:id="rId16"/>
    <p:sldId id="376" r:id="rId17"/>
    <p:sldId id="377" r:id="rId18"/>
    <p:sldId id="380" r:id="rId19"/>
    <p:sldId id="378" r:id="rId20"/>
    <p:sldId id="381" r:id="rId21"/>
    <p:sldId id="382" r:id="rId22"/>
    <p:sldId id="389" r:id="rId23"/>
    <p:sldId id="351" r:id="rId24"/>
    <p:sldId id="360" r:id="rId25"/>
  </p:sldIdLst>
  <p:sldSz cx="9144000" cy="6858000" type="screen4x3"/>
  <p:notesSz cx="6797675" cy="9926638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9" clrMode="bw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E4B4E"/>
    <a:srgbClr val="003F49"/>
    <a:srgbClr val="004954"/>
    <a:srgbClr val="BFD3D8"/>
    <a:srgbClr val="A9BFC2"/>
    <a:srgbClr val="1A4D54"/>
    <a:srgbClr val="17464C"/>
    <a:srgbClr val="1D4C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7899" autoAdjust="0"/>
  </p:normalViewPr>
  <p:slideViewPr>
    <p:cSldViewPr snapToGrid="0" snapToObjects="1">
      <p:cViewPr>
        <p:scale>
          <a:sx n="54" d="100"/>
          <a:sy n="54" d="100"/>
        </p:scale>
        <p:origin x="-1836" y="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D8907B3-B3BF-4D3C-9070-DF671BC63732}" type="doc">
      <dgm:prSet loTypeId="urn:microsoft.com/office/officeart/2005/8/layout/hProcess9" loCatId="process" qsTypeId="urn:microsoft.com/office/officeart/2005/8/quickstyle/3d2" qsCatId="3D" csTypeId="urn:microsoft.com/office/officeart/2005/8/colors/accent1_5" csCatId="accent1" phldr="1"/>
      <dgm:spPr/>
      <dgm:t>
        <a:bodyPr/>
        <a:lstStyle/>
        <a:p>
          <a:endParaRPr lang="en-US"/>
        </a:p>
      </dgm:t>
    </dgm:pt>
    <dgm:pt modelId="{CAA1601C-C0A6-4410-A30B-D1010EE00D38}">
      <dgm:prSet phldrT="[Tekstas]"/>
      <dgm:spPr/>
      <dgm:t>
        <a:bodyPr/>
        <a:lstStyle/>
        <a:p>
          <a:r>
            <a:rPr lang="en-US" b="1" dirty="0" smtClean="0"/>
            <a:t>Evaluating Needs</a:t>
          </a:r>
          <a:endParaRPr lang="en-US" b="1" dirty="0"/>
        </a:p>
      </dgm:t>
    </dgm:pt>
    <dgm:pt modelId="{1A41A0E7-8BCC-4DBB-8945-C41985C23CBC}" type="parTrans" cxnId="{986FA6A1-373F-42F5-AFF3-867E6408DA6D}">
      <dgm:prSet/>
      <dgm:spPr/>
      <dgm:t>
        <a:bodyPr/>
        <a:lstStyle/>
        <a:p>
          <a:endParaRPr lang="en-US"/>
        </a:p>
      </dgm:t>
    </dgm:pt>
    <dgm:pt modelId="{B4B038B6-BA1D-4653-9CE9-4F31AA047E0A}" type="sibTrans" cxnId="{986FA6A1-373F-42F5-AFF3-867E6408DA6D}">
      <dgm:prSet/>
      <dgm:spPr/>
      <dgm:t>
        <a:bodyPr/>
        <a:lstStyle/>
        <a:p>
          <a:endParaRPr lang="en-US"/>
        </a:p>
      </dgm:t>
    </dgm:pt>
    <dgm:pt modelId="{FC1A9EB9-4240-4D87-9C35-E4607CA5E4A0}">
      <dgm:prSet phldrT="[Tekstas]"/>
      <dgm:spPr/>
      <dgm:t>
        <a:bodyPr/>
        <a:lstStyle/>
        <a:p>
          <a:r>
            <a:rPr lang="en-US" b="1" dirty="0" smtClean="0"/>
            <a:t>Selecting IT tools </a:t>
          </a:r>
          <a:endParaRPr lang="en-US" b="1" dirty="0"/>
        </a:p>
      </dgm:t>
    </dgm:pt>
    <dgm:pt modelId="{E880007B-B59C-4056-A206-C127AB66AC2F}" type="parTrans" cxnId="{8E5FA034-6852-4519-8501-80227A72143B}">
      <dgm:prSet/>
      <dgm:spPr/>
      <dgm:t>
        <a:bodyPr/>
        <a:lstStyle/>
        <a:p>
          <a:endParaRPr lang="en-US"/>
        </a:p>
      </dgm:t>
    </dgm:pt>
    <dgm:pt modelId="{3C2C0485-1F86-4E24-9F2B-00209C806AA7}" type="sibTrans" cxnId="{8E5FA034-6852-4519-8501-80227A72143B}">
      <dgm:prSet/>
      <dgm:spPr/>
      <dgm:t>
        <a:bodyPr/>
        <a:lstStyle/>
        <a:p>
          <a:endParaRPr lang="en-US"/>
        </a:p>
      </dgm:t>
    </dgm:pt>
    <dgm:pt modelId="{94E02DF9-D09C-44DE-9CF5-71A6EB2CDD25}">
      <dgm:prSet phldrT="[Tekstas]"/>
      <dgm:spPr/>
      <dgm:t>
        <a:bodyPr/>
        <a:lstStyle/>
        <a:p>
          <a:r>
            <a:rPr lang="en-US" b="1" dirty="0" smtClean="0"/>
            <a:t>Providing New Service</a:t>
          </a:r>
          <a:endParaRPr lang="en-US" b="1" dirty="0"/>
        </a:p>
      </dgm:t>
    </dgm:pt>
    <dgm:pt modelId="{C51BD670-750C-4C29-BC54-23CEF13C4DAC}" type="parTrans" cxnId="{086EE287-F51C-4D36-9D91-3F01B596BE3D}">
      <dgm:prSet/>
      <dgm:spPr/>
      <dgm:t>
        <a:bodyPr/>
        <a:lstStyle/>
        <a:p>
          <a:endParaRPr lang="en-US"/>
        </a:p>
      </dgm:t>
    </dgm:pt>
    <dgm:pt modelId="{75A60C8B-63B2-41EC-B8F5-534CB5814637}" type="sibTrans" cxnId="{086EE287-F51C-4D36-9D91-3F01B596BE3D}">
      <dgm:prSet/>
      <dgm:spPr/>
      <dgm:t>
        <a:bodyPr/>
        <a:lstStyle/>
        <a:p>
          <a:endParaRPr lang="en-US"/>
        </a:p>
      </dgm:t>
    </dgm:pt>
    <dgm:pt modelId="{32A087A9-07B0-44C3-84B2-A77A0823C860}">
      <dgm:prSet/>
      <dgm:spPr/>
      <dgm:t>
        <a:bodyPr/>
        <a:lstStyle/>
        <a:p>
          <a:r>
            <a:rPr lang="en-US" b="1" dirty="0" smtClean="0"/>
            <a:t>Assessing Impact </a:t>
          </a:r>
          <a:endParaRPr lang="en-US" b="1" dirty="0"/>
        </a:p>
      </dgm:t>
    </dgm:pt>
    <dgm:pt modelId="{FCBF552A-34BE-4A31-AA7A-BF41CD6CD4E3}" type="parTrans" cxnId="{C3FB9B22-CD06-4198-8F1A-EE915C947B29}">
      <dgm:prSet/>
      <dgm:spPr/>
      <dgm:t>
        <a:bodyPr/>
        <a:lstStyle/>
        <a:p>
          <a:endParaRPr lang="en-US"/>
        </a:p>
      </dgm:t>
    </dgm:pt>
    <dgm:pt modelId="{071DD17E-E6CC-496A-ACA8-E87F991D8EF5}" type="sibTrans" cxnId="{C3FB9B22-CD06-4198-8F1A-EE915C947B29}">
      <dgm:prSet/>
      <dgm:spPr/>
      <dgm:t>
        <a:bodyPr/>
        <a:lstStyle/>
        <a:p>
          <a:endParaRPr lang="en-US"/>
        </a:p>
      </dgm:t>
    </dgm:pt>
    <dgm:pt modelId="{E910F976-C911-4F5C-AB6E-0516ADED3C88}">
      <dgm:prSet/>
      <dgm:spPr/>
      <dgm:t>
        <a:bodyPr/>
        <a:lstStyle/>
        <a:p>
          <a:r>
            <a:rPr lang="en-US" b="1" dirty="0" smtClean="0"/>
            <a:t>Advocating &amp;</a:t>
          </a:r>
        </a:p>
        <a:p>
          <a:r>
            <a:rPr lang="en-US" b="1" dirty="0" smtClean="0"/>
            <a:t>Raising Awareness</a:t>
          </a:r>
          <a:endParaRPr lang="en-US" b="1" dirty="0"/>
        </a:p>
      </dgm:t>
    </dgm:pt>
    <dgm:pt modelId="{5336F95F-F379-4760-BFEF-4ED862B610F1}" type="sibTrans" cxnId="{55E19BF4-2674-4B26-9996-C5DAA306350E}">
      <dgm:prSet/>
      <dgm:spPr/>
      <dgm:t>
        <a:bodyPr/>
        <a:lstStyle/>
        <a:p>
          <a:endParaRPr lang="en-US"/>
        </a:p>
      </dgm:t>
    </dgm:pt>
    <dgm:pt modelId="{7F4363EB-9CAE-4753-82CC-C7189F3F5A2F}" type="parTrans" cxnId="{55E19BF4-2674-4B26-9996-C5DAA306350E}">
      <dgm:prSet/>
      <dgm:spPr/>
      <dgm:t>
        <a:bodyPr/>
        <a:lstStyle/>
        <a:p>
          <a:endParaRPr lang="en-US"/>
        </a:p>
      </dgm:t>
    </dgm:pt>
    <dgm:pt modelId="{D3C6A988-284F-445F-9004-8DF027616FEE}">
      <dgm:prSet/>
      <dgm:spPr/>
      <dgm:t>
        <a:bodyPr/>
        <a:lstStyle/>
        <a:p>
          <a:r>
            <a:rPr lang="en-US" b="1" dirty="0" smtClean="0"/>
            <a:t>Public library</a:t>
          </a:r>
          <a:endParaRPr lang="en-US" b="1" dirty="0"/>
        </a:p>
      </dgm:t>
    </dgm:pt>
    <dgm:pt modelId="{C6DD2A6D-CBA6-4973-9A81-6060625BE748}" type="parTrans" cxnId="{48DF64DA-B48A-474F-84A1-F35058E43B90}">
      <dgm:prSet/>
      <dgm:spPr/>
      <dgm:t>
        <a:bodyPr/>
        <a:lstStyle/>
        <a:p>
          <a:endParaRPr lang="en-US"/>
        </a:p>
      </dgm:t>
    </dgm:pt>
    <dgm:pt modelId="{6B49931A-7003-4EEC-AD4A-15719E6979DC}" type="sibTrans" cxnId="{48DF64DA-B48A-474F-84A1-F35058E43B90}">
      <dgm:prSet/>
      <dgm:spPr/>
      <dgm:t>
        <a:bodyPr/>
        <a:lstStyle/>
        <a:p>
          <a:endParaRPr lang="en-US"/>
        </a:p>
      </dgm:t>
    </dgm:pt>
    <dgm:pt modelId="{01C192C0-B71C-4BFE-BCE1-2E3776D971AA}" type="pres">
      <dgm:prSet presAssocID="{4D8907B3-B3BF-4D3C-9070-DF671BC63732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C3B08AC-C126-40B9-BD69-22C24C11B927}" type="pres">
      <dgm:prSet presAssocID="{4D8907B3-B3BF-4D3C-9070-DF671BC63732}" presName="arrow" presStyleLbl="bgShp" presStyleIdx="0" presStyleCnt="1"/>
      <dgm:spPr/>
    </dgm:pt>
    <dgm:pt modelId="{8F0A06CB-C35C-4BDB-90EF-06263D7BF4D5}" type="pres">
      <dgm:prSet presAssocID="{4D8907B3-B3BF-4D3C-9070-DF671BC63732}" presName="linearProcess" presStyleCnt="0"/>
      <dgm:spPr/>
    </dgm:pt>
    <dgm:pt modelId="{A474961F-451F-4317-BA2F-D6442E5A9EE5}" type="pres">
      <dgm:prSet presAssocID="{CAA1601C-C0A6-4410-A30B-D1010EE00D38}" presName="textNode" presStyleLbl="node1" presStyleIdx="0" presStyleCnt="6" custLinFactX="113055" custLinFactNeighborX="200000" custLinFactNeighborY="-235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D759FB-58A5-4254-A39E-BB3D2FEBC7FD}" type="pres">
      <dgm:prSet presAssocID="{B4B038B6-BA1D-4653-9CE9-4F31AA047E0A}" presName="sibTrans" presStyleCnt="0"/>
      <dgm:spPr/>
    </dgm:pt>
    <dgm:pt modelId="{EDAE4A88-FFFF-4A71-8228-40DE24FD513F}" type="pres">
      <dgm:prSet presAssocID="{FC1A9EB9-4240-4D87-9C35-E4607CA5E4A0}" presName="textNode" presStyleLbl="node1" presStyleIdx="1" presStyleCnt="6" custLinFactX="107576" custLinFactNeighborX="200000" custLinFactNeighborY="-235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4DD237-97A3-475B-9B74-A68DDD26DA56}" type="pres">
      <dgm:prSet presAssocID="{3C2C0485-1F86-4E24-9F2B-00209C806AA7}" presName="sibTrans" presStyleCnt="0"/>
      <dgm:spPr/>
    </dgm:pt>
    <dgm:pt modelId="{95257847-6C03-4112-B1F0-D1DBCCD730F8}" type="pres">
      <dgm:prSet presAssocID="{94E02DF9-D09C-44DE-9CF5-71A6EB2CDD25}" presName="textNode" presStyleLbl="node1" presStyleIdx="2" presStyleCnt="6" custLinFactX="105020" custLinFactNeighborX="200000" custLinFactNeighborY="-235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3297B3-C532-4FCB-B105-B767FDCE3BB9}" type="pres">
      <dgm:prSet presAssocID="{75A60C8B-63B2-41EC-B8F5-534CB5814637}" presName="sibTrans" presStyleCnt="0"/>
      <dgm:spPr/>
    </dgm:pt>
    <dgm:pt modelId="{19289434-AECA-4272-9209-ABDD58D10628}" type="pres">
      <dgm:prSet presAssocID="{32A087A9-07B0-44C3-84B2-A77A0823C860}" presName="textNode" presStyleLbl="node1" presStyleIdx="3" presStyleCnt="6" custLinFactX="100000" custLinFactNeighborX="154524" custLinFactNeighborY="-235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A494D1-E939-4E18-B4FD-ABB86E6DD257}" type="pres">
      <dgm:prSet presAssocID="{071DD17E-E6CC-496A-ACA8-E87F991D8EF5}" presName="sibTrans" presStyleCnt="0"/>
      <dgm:spPr/>
    </dgm:pt>
    <dgm:pt modelId="{D1AFF944-8E9B-4EF7-B1DD-2FE0549F099B}" type="pres">
      <dgm:prSet presAssocID="{D3C6A988-284F-445F-9004-8DF027616FEE}" presName="textNode" presStyleLbl="node1" presStyleIdx="4" presStyleCnt="6" custLinFactX="-376443" custLinFactNeighborX="-400000" custLinFactNeighborY="-235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7EB129-2742-4B9C-8BCA-C4360AE417C0}" type="pres">
      <dgm:prSet presAssocID="{6B49931A-7003-4EEC-AD4A-15719E6979DC}" presName="sibTrans" presStyleCnt="0"/>
      <dgm:spPr/>
    </dgm:pt>
    <dgm:pt modelId="{C81036E3-C911-4A64-B81B-CF412C626391}" type="pres">
      <dgm:prSet presAssocID="{E910F976-C911-4F5C-AB6E-0516ADED3C88}" presName="textNode" presStyleLbl="node1" presStyleIdx="5" presStyleCnt="6" custLinFactNeighborX="5650" custLinFactNeighborY="-157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86FA6A1-373F-42F5-AFF3-867E6408DA6D}" srcId="{4D8907B3-B3BF-4D3C-9070-DF671BC63732}" destId="{CAA1601C-C0A6-4410-A30B-D1010EE00D38}" srcOrd="0" destOrd="0" parTransId="{1A41A0E7-8BCC-4DBB-8945-C41985C23CBC}" sibTransId="{B4B038B6-BA1D-4653-9CE9-4F31AA047E0A}"/>
    <dgm:cxn modelId="{8E5FA034-6852-4519-8501-80227A72143B}" srcId="{4D8907B3-B3BF-4D3C-9070-DF671BC63732}" destId="{FC1A9EB9-4240-4D87-9C35-E4607CA5E4A0}" srcOrd="1" destOrd="0" parTransId="{E880007B-B59C-4056-A206-C127AB66AC2F}" sibTransId="{3C2C0485-1F86-4E24-9F2B-00209C806AA7}"/>
    <dgm:cxn modelId="{4D85AA88-6EEA-47AA-9870-61C1A37ACC84}" type="presOf" srcId="{E910F976-C911-4F5C-AB6E-0516ADED3C88}" destId="{C81036E3-C911-4A64-B81B-CF412C626391}" srcOrd="0" destOrd="0" presId="urn:microsoft.com/office/officeart/2005/8/layout/hProcess9"/>
    <dgm:cxn modelId="{086EE287-F51C-4D36-9D91-3F01B596BE3D}" srcId="{4D8907B3-B3BF-4D3C-9070-DF671BC63732}" destId="{94E02DF9-D09C-44DE-9CF5-71A6EB2CDD25}" srcOrd="2" destOrd="0" parTransId="{C51BD670-750C-4C29-BC54-23CEF13C4DAC}" sibTransId="{75A60C8B-63B2-41EC-B8F5-534CB5814637}"/>
    <dgm:cxn modelId="{236BB694-E191-4A18-AEE9-62635C950EFC}" type="presOf" srcId="{FC1A9EB9-4240-4D87-9C35-E4607CA5E4A0}" destId="{EDAE4A88-FFFF-4A71-8228-40DE24FD513F}" srcOrd="0" destOrd="0" presId="urn:microsoft.com/office/officeart/2005/8/layout/hProcess9"/>
    <dgm:cxn modelId="{55E19BF4-2674-4B26-9996-C5DAA306350E}" srcId="{4D8907B3-B3BF-4D3C-9070-DF671BC63732}" destId="{E910F976-C911-4F5C-AB6E-0516ADED3C88}" srcOrd="5" destOrd="0" parTransId="{7F4363EB-9CAE-4753-82CC-C7189F3F5A2F}" sibTransId="{5336F95F-F379-4760-BFEF-4ED862B610F1}"/>
    <dgm:cxn modelId="{FD3BB8A2-6C2A-4B77-90F0-DC7D799746C4}" type="presOf" srcId="{32A087A9-07B0-44C3-84B2-A77A0823C860}" destId="{19289434-AECA-4272-9209-ABDD58D10628}" srcOrd="0" destOrd="0" presId="urn:microsoft.com/office/officeart/2005/8/layout/hProcess9"/>
    <dgm:cxn modelId="{C3FB9B22-CD06-4198-8F1A-EE915C947B29}" srcId="{4D8907B3-B3BF-4D3C-9070-DF671BC63732}" destId="{32A087A9-07B0-44C3-84B2-A77A0823C860}" srcOrd="3" destOrd="0" parTransId="{FCBF552A-34BE-4A31-AA7A-BF41CD6CD4E3}" sibTransId="{071DD17E-E6CC-496A-ACA8-E87F991D8EF5}"/>
    <dgm:cxn modelId="{0AB44076-3740-4CE9-9D81-CA3BE6A1F0C0}" type="presOf" srcId="{4D8907B3-B3BF-4D3C-9070-DF671BC63732}" destId="{01C192C0-B71C-4BFE-BCE1-2E3776D971AA}" srcOrd="0" destOrd="0" presId="urn:microsoft.com/office/officeart/2005/8/layout/hProcess9"/>
    <dgm:cxn modelId="{0053AC81-05AB-452E-9EC4-08DDB9497F6B}" type="presOf" srcId="{94E02DF9-D09C-44DE-9CF5-71A6EB2CDD25}" destId="{95257847-6C03-4112-B1F0-D1DBCCD730F8}" srcOrd="0" destOrd="0" presId="urn:microsoft.com/office/officeart/2005/8/layout/hProcess9"/>
    <dgm:cxn modelId="{D576148F-FD56-4E89-9930-A3E4FD1578F7}" type="presOf" srcId="{CAA1601C-C0A6-4410-A30B-D1010EE00D38}" destId="{A474961F-451F-4317-BA2F-D6442E5A9EE5}" srcOrd="0" destOrd="0" presId="urn:microsoft.com/office/officeart/2005/8/layout/hProcess9"/>
    <dgm:cxn modelId="{48DF64DA-B48A-474F-84A1-F35058E43B90}" srcId="{4D8907B3-B3BF-4D3C-9070-DF671BC63732}" destId="{D3C6A988-284F-445F-9004-8DF027616FEE}" srcOrd="4" destOrd="0" parTransId="{C6DD2A6D-CBA6-4973-9A81-6060625BE748}" sibTransId="{6B49931A-7003-4EEC-AD4A-15719E6979DC}"/>
    <dgm:cxn modelId="{989E5AC5-9F0B-4CFC-B998-E15ACCFCCFCA}" type="presOf" srcId="{D3C6A988-284F-445F-9004-8DF027616FEE}" destId="{D1AFF944-8E9B-4EF7-B1DD-2FE0549F099B}" srcOrd="0" destOrd="0" presId="urn:microsoft.com/office/officeart/2005/8/layout/hProcess9"/>
    <dgm:cxn modelId="{CC346F7E-2C7F-442F-8090-3171F73AB9E9}" type="presParOf" srcId="{01C192C0-B71C-4BFE-BCE1-2E3776D971AA}" destId="{BC3B08AC-C126-40B9-BD69-22C24C11B927}" srcOrd="0" destOrd="0" presId="urn:microsoft.com/office/officeart/2005/8/layout/hProcess9"/>
    <dgm:cxn modelId="{CC18D032-A647-4D6E-A9AE-3C2231F91582}" type="presParOf" srcId="{01C192C0-B71C-4BFE-BCE1-2E3776D971AA}" destId="{8F0A06CB-C35C-4BDB-90EF-06263D7BF4D5}" srcOrd="1" destOrd="0" presId="urn:microsoft.com/office/officeart/2005/8/layout/hProcess9"/>
    <dgm:cxn modelId="{65C7F0E6-39FD-46EE-B74F-6EAFF16C47B7}" type="presParOf" srcId="{8F0A06CB-C35C-4BDB-90EF-06263D7BF4D5}" destId="{A474961F-451F-4317-BA2F-D6442E5A9EE5}" srcOrd="0" destOrd="0" presId="urn:microsoft.com/office/officeart/2005/8/layout/hProcess9"/>
    <dgm:cxn modelId="{C221BE05-7C2B-4B66-8207-CF93CE98CFBD}" type="presParOf" srcId="{8F0A06CB-C35C-4BDB-90EF-06263D7BF4D5}" destId="{F6D759FB-58A5-4254-A39E-BB3D2FEBC7FD}" srcOrd="1" destOrd="0" presId="urn:microsoft.com/office/officeart/2005/8/layout/hProcess9"/>
    <dgm:cxn modelId="{819CF246-114D-4944-9073-7D9C4670825F}" type="presParOf" srcId="{8F0A06CB-C35C-4BDB-90EF-06263D7BF4D5}" destId="{EDAE4A88-FFFF-4A71-8228-40DE24FD513F}" srcOrd="2" destOrd="0" presId="urn:microsoft.com/office/officeart/2005/8/layout/hProcess9"/>
    <dgm:cxn modelId="{047E650A-8ECD-4EE9-9D17-764E5B6B5DE8}" type="presParOf" srcId="{8F0A06CB-C35C-4BDB-90EF-06263D7BF4D5}" destId="{204DD237-97A3-475B-9B74-A68DDD26DA56}" srcOrd="3" destOrd="0" presId="urn:microsoft.com/office/officeart/2005/8/layout/hProcess9"/>
    <dgm:cxn modelId="{683B573C-25A6-4932-B640-2181E620F084}" type="presParOf" srcId="{8F0A06CB-C35C-4BDB-90EF-06263D7BF4D5}" destId="{95257847-6C03-4112-B1F0-D1DBCCD730F8}" srcOrd="4" destOrd="0" presId="urn:microsoft.com/office/officeart/2005/8/layout/hProcess9"/>
    <dgm:cxn modelId="{3AC73907-BE21-4532-B540-206B57B8A04D}" type="presParOf" srcId="{8F0A06CB-C35C-4BDB-90EF-06263D7BF4D5}" destId="{C03297B3-C532-4FCB-B105-B767FDCE3BB9}" srcOrd="5" destOrd="0" presId="urn:microsoft.com/office/officeart/2005/8/layout/hProcess9"/>
    <dgm:cxn modelId="{C1FA1BC5-0DFA-4D29-9D2E-F8316F4B5224}" type="presParOf" srcId="{8F0A06CB-C35C-4BDB-90EF-06263D7BF4D5}" destId="{19289434-AECA-4272-9209-ABDD58D10628}" srcOrd="6" destOrd="0" presId="urn:microsoft.com/office/officeart/2005/8/layout/hProcess9"/>
    <dgm:cxn modelId="{1DB27E45-6678-400A-AB23-F368C9209EFB}" type="presParOf" srcId="{8F0A06CB-C35C-4BDB-90EF-06263D7BF4D5}" destId="{FBA494D1-E939-4E18-B4FD-ABB86E6DD257}" srcOrd="7" destOrd="0" presId="urn:microsoft.com/office/officeart/2005/8/layout/hProcess9"/>
    <dgm:cxn modelId="{7F6F77CC-27D2-433A-AC89-6AD1FBBA5CF7}" type="presParOf" srcId="{8F0A06CB-C35C-4BDB-90EF-06263D7BF4D5}" destId="{D1AFF944-8E9B-4EF7-B1DD-2FE0549F099B}" srcOrd="8" destOrd="0" presId="urn:microsoft.com/office/officeart/2005/8/layout/hProcess9"/>
    <dgm:cxn modelId="{F90A0B8D-F8C8-4031-BDFC-9DC23A21B225}" type="presParOf" srcId="{8F0A06CB-C35C-4BDB-90EF-06263D7BF4D5}" destId="{247EB129-2742-4B9C-8BCA-C4360AE417C0}" srcOrd="9" destOrd="0" presId="urn:microsoft.com/office/officeart/2005/8/layout/hProcess9"/>
    <dgm:cxn modelId="{59CF836D-0DB7-4930-978C-8BBBDB135C55}" type="presParOf" srcId="{8F0A06CB-C35C-4BDB-90EF-06263D7BF4D5}" destId="{C81036E3-C911-4A64-B81B-CF412C626391}" srcOrd="1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3B08AC-C126-40B9-BD69-22C24C11B927}">
      <dsp:nvSpPr>
        <dsp:cNvPr id="0" name=""/>
        <dsp:cNvSpPr/>
      </dsp:nvSpPr>
      <dsp:spPr>
        <a:xfrm>
          <a:off x="617219" y="0"/>
          <a:ext cx="6995160" cy="4329112"/>
        </a:xfrm>
        <a:prstGeom prst="rightArrow">
          <a:avLst/>
        </a:prstGeom>
        <a:gradFill rotWithShape="0">
          <a:gsLst>
            <a:gs pos="0">
              <a:schemeClr val="accent1">
                <a:tint val="4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A474961F-451F-4317-BA2F-D6442E5A9EE5}">
      <dsp:nvSpPr>
        <dsp:cNvPr id="0" name=""/>
        <dsp:cNvSpPr/>
      </dsp:nvSpPr>
      <dsp:spPr>
        <a:xfrm>
          <a:off x="1621679" y="1257918"/>
          <a:ext cx="1316012" cy="1731644"/>
        </a:xfrm>
        <a:prstGeom prst="round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/>
            <a:t>Evaluating Needs</a:t>
          </a:r>
          <a:endParaRPr lang="en-US" sz="1500" b="1" kern="1200" dirty="0"/>
        </a:p>
      </dsp:txBody>
      <dsp:txXfrm>
        <a:off x="1685921" y="1322160"/>
        <a:ext cx="1187528" cy="1603160"/>
      </dsp:txXfrm>
    </dsp:sp>
    <dsp:sp modelId="{EDAE4A88-FFFF-4A71-8228-40DE24FD513F}">
      <dsp:nvSpPr>
        <dsp:cNvPr id="0" name=""/>
        <dsp:cNvSpPr/>
      </dsp:nvSpPr>
      <dsp:spPr>
        <a:xfrm>
          <a:off x="2931388" y="1257918"/>
          <a:ext cx="1316012" cy="1731644"/>
        </a:xfrm>
        <a:prstGeom prst="round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8000"/>
                <a:tint val="100000"/>
                <a:shade val="100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800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/>
            <a:t>Selecting IT tools </a:t>
          </a:r>
          <a:endParaRPr lang="en-US" sz="1500" b="1" kern="1200" dirty="0"/>
        </a:p>
      </dsp:txBody>
      <dsp:txXfrm>
        <a:off x="2995630" y="1322160"/>
        <a:ext cx="1187528" cy="1603160"/>
      </dsp:txXfrm>
    </dsp:sp>
    <dsp:sp modelId="{95257847-6C03-4112-B1F0-D1DBCCD730F8}">
      <dsp:nvSpPr>
        <dsp:cNvPr id="0" name=""/>
        <dsp:cNvSpPr/>
      </dsp:nvSpPr>
      <dsp:spPr>
        <a:xfrm>
          <a:off x="4279564" y="1257918"/>
          <a:ext cx="1316012" cy="1731644"/>
        </a:xfrm>
        <a:prstGeom prst="round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16000"/>
                <a:tint val="100000"/>
                <a:shade val="100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1600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/>
            <a:t>Providing New Service</a:t>
          </a:r>
          <a:endParaRPr lang="en-US" sz="1500" b="1" kern="1200" dirty="0"/>
        </a:p>
      </dsp:txBody>
      <dsp:txXfrm>
        <a:off x="4343806" y="1322160"/>
        <a:ext cx="1187528" cy="1603160"/>
      </dsp:txXfrm>
    </dsp:sp>
    <dsp:sp modelId="{19289434-AECA-4272-9209-ABDD58D10628}">
      <dsp:nvSpPr>
        <dsp:cNvPr id="0" name=""/>
        <dsp:cNvSpPr/>
      </dsp:nvSpPr>
      <dsp:spPr>
        <a:xfrm>
          <a:off x="5565390" y="1257918"/>
          <a:ext cx="1316012" cy="1731644"/>
        </a:xfrm>
        <a:prstGeom prst="round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24000"/>
                <a:tint val="100000"/>
                <a:shade val="100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2400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/>
            <a:t>Assessing Impact </a:t>
          </a:r>
          <a:endParaRPr lang="en-US" sz="1500" b="1" kern="1200" dirty="0"/>
        </a:p>
      </dsp:txBody>
      <dsp:txXfrm>
        <a:off x="5629632" y="1322160"/>
        <a:ext cx="1187528" cy="1603160"/>
      </dsp:txXfrm>
    </dsp:sp>
    <dsp:sp modelId="{D1AFF944-8E9B-4EF7-B1DD-2FE0549F099B}">
      <dsp:nvSpPr>
        <dsp:cNvPr id="0" name=""/>
        <dsp:cNvSpPr/>
      </dsp:nvSpPr>
      <dsp:spPr>
        <a:xfrm>
          <a:off x="312273" y="1257918"/>
          <a:ext cx="1316012" cy="1731644"/>
        </a:xfrm>
        <a:prstGeom prst="round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32000"/>
                <a:tint val="100000"/>
                <a:shade val="100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3200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/>
            <a:t>Public library</a:t>
          </a:r>
          <a:endParaRPr lang="en-US" sz="1500" b="1" kern="1200" dirty="0"/>
        </a:p>
      </dsp:txBody>
      <dsp:txXfrm>
        <a:off x="376515" y="1322160"/>
        <a:ext cx="1187528" cy="1603160"/>
      </dsp:txXfrm>
    </dsp:sp>
    <dsp:sp modelId="{C81036E3-C911-4A64-B81B-CF412C626391}">
      <dsp:nvSpPr>
        <dsp:cNvPr id="0" name=""/>
        <dsp:cNvSpPr/>
      </dsp:nvSpPr>
      <dsp:spPr>
        <a:xfrm>
          <a:off x="6913587" y="1271442"/>
          <a:ext cx="1316012" cy="1731644"/>
        </a:xfrm>
        <a:prstGeom prst="round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40000"/>
                <a:tint val="100000"/>
                <a:shade val="100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4000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/>
            <a:t>Advocating &amp;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/>
            <a:t>Raising Awareness</a:t>
          </a:r>
          <a:endParaRPr lang="en-US" sz="1500" b="1" kern="1200" dirty="0"/>
        </a:p>
      </dsp:txBody>
      <dsp:txXfrm>
        <a:off x="6977829" y="1335684"/>
        <a:ext cx="1187528" cy="16031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ea typeface="MS PGothic" pitchFamily="34" charset="-128"/>
                <a:cs typeface="Arial" charset="0"/>
              </a:defRPr>
            </a:lvl1pPr>
          </a:lstStyle>
          <a:p>
            <a:pPr>
              <a:defRPr/>
            </a:pPr>
            <a:fld id="{DED62E75-5488-4F83-931B-97503771BEC1}" type="datetime1">
              <a:rPr lang="en-US"/>
              <a:pPr>
                <a:defRPr/>
              </a:pPr>
              <a:t>8/17/2013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ea typeface="MS PGothic" pitchFamily="34" charset="-128"/>
                <a:cs typeface="Arial" charset="0"/>
              </a:defRPr>
            </a:lvl1pPr>
          </a:lstStyle>
          <a:p>
            <a:pPr>
              <a:defRPr/>
            </a:pPr>
            <a:fld id="{E67EBD28-115E-4110-8E93-DA81A25FBC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8399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ea typeface="MS PGothic" pitchFamily="34" charset="-128"/>
                <a:cs typeface="Arial" charset="0"/>
              </a:defRPr>
            </a:lvl1pPr>
          </a:lstStyle>
          <a:p>
            <a:pPr>
              <a:defRPr/>
            </a:pPr>
            <a:fld id="{A85690CD-9FB6-48A9-840C-203493D28094}" type="datetime1">
              <a:rPr lang="en-US"/>
              <a:pPr>
                <a:defRPr/>
              </a:pPr>
              <a:t>8/17/2013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US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ea typeface="MS PGothic" pitchFamily="34" charset="-128"/>
                <a:cs typeface="Arial" charset="0"/>
              </a:defRPr>
            </a:lvl1pPr>
          </a:lstStyle>
          <a:p>
            <a:pPr>
              <a:defRPr/>
            </a:pPr>
            <a:fld id="{8EC608D0-474A-43F5-A14D-4D99CADC98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8313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MS PGothic" pitchFamily="34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MS PGothic" pitchFamily="34" charset="-128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MS PGothic" pitchFamily="34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ifl.net/lyuben-karavelov-regional-library-bulgaria" TargetMode="External"/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www.eifl.net/national-library-uganda-lira-and-masindi-public-li" TargetMode="External"/><Relationship Id="rId5" Type="http://schemas.openxmlformats.org/officeDocument/2006/relationships/hyperlink" Target="http://www.eifl.net/masiphumelele-public-library-south-africa" TargetMode="External"/><Relationship Id="rId4" Type="http://schemas.openxmlformats.org/officeDocument/2006/relationships/hyperlink" Target="http://www.eifl.net/zagreb-city-libraries-croatia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kaidrės vaizdo vietos rezervavimo ženkla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Pastabų vietos rezervavimo ženkl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lt-LT" smtClean="0"/>
          </a:p>
        </p:txBody>
      </p:sp>
      <p:sp>
        <p:nvSpPr>
          <p:cNvPr id="39940" name="Skaidrės numerio vietos rezervavimo ženklas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EE718006-DFE7-410A-B1F7-F9393E34C6B9}" type="slidenum">
              <a:rPr lang="en-US" smtClean="0">
                <a:latin typeface="Calibri" pitchFamily="34" charset="0"/>
                <a:ea typeface="ＭＳ Ｐゴシック" pitchFamily="34" charset="-128"/>
              </a:rPr>
              <a:pPr eaLnBrk="1" hangingPunct="1"/>
              <a:t>1</a:t>
            </a:fld>
            <a:endParaRPr lang="en-US" smtClean="0">
              <a:latin typeface="Calibri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741738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/>
          </a:p>
        </p:txBody>
      </p:sp>
      <p:sp>
        <p:nvSpPr>
          <p:cNvPr id="40964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AE6F5188-944B-4A7E-8D1D-CCD9322926B1}" type="slidenum">
              <a:rPr lang="en-US" smtClean="0">
                <a:latin typeface="Calibri" pitchFamily="34" charset="0"/>
                <a:ea typeface="ＭＳ Ｐゴシック" pitchFamily="34" charset="-128"/>
              </a:rPr>
              <a:pPr eaLnBrk="1" hangingPunct="1"/>
              <a:t>2</a:t>
            </a:fld>
            <a:endParaRPr lang="en-US" smtClean="0">
              <a:latin typeface="Calibri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955273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>
                <a:solidFill>
                  <a:schemeClr val="accent1"/>
                </a:solidFill>
                <a:latin typeface="Raleway Light"/>
                <a:ea typeface="ＭＳ Ｐゴシック" charset="-128"/>
                <a:cs typeface="Raleway Light"/>
              </a:rPr>
              <a:t>Public libraries exist </a:t>
            </a:r>
            <a:r>
              <a:rPr lang="en-US" sz="1200" dirty="0" smtClean="0">
                <a:solidFill>
                  <a:schemeClr val="accent1"/>
                </a:solidFill>
                <a:latin typeface="Raleway ExtraBold"/>
                <a:ea typeface="ＭＳ Ｐゴシック" charset="-128"/>
                <a:cs typeface="Raleway ExtraBold"/>
              </a:rPr>
              <a:t>everywhere</a:t>
            </a:r>
            <a:r>
              <a:rPr lang="en-US" sz="1200" dirty="0" smtClean="0">
                <a:solidFill>
                  <a:schemeClr val="accent1"/>
                </a:solidFill>
                <a:latin typeface="Raleway Light"/>
                <a:ea typeface="ＭＳ Ｐゴシック" charset="-128"/>
                <a:cs typeface="Raleway Light"/>
              </a:rPr>
              <a:t>, in </a:t>
            </a:r>
            <a:r>
              <a:rPr lang="en-US" sz="1200" dirty="0" smtClean="0">
                <a:solidFill>
                  <a:schemeClr val="accent1"/>
                </a:solidFill>
                <a:latin typeface="+mn-lt"/>
                <a:ea typeface="ＭＳ Ｐゴシック" charset="-128"/>
                <a:cs typeface="Raleway Light"/>
              </a:rPr>
              <a:t>almost</a:t>
            </a:r>
            <a:r>
              <a:rPr lang="en-US" sz="1200" dirty="0" smtClean="0">
                <a:solidFill>
                  <a:schemeClr val="accent1"/>
                </a:solidFill>
                <a:latin typeface="Raleway Light"/>
                <a:ea typeface="ＭＳ Ｐゴシック" charset="-128"/>
                <a:cs typeface="Raleway Light"/>
              </a:rPr>
              <a:t> </a:t>
            </a:r>
            <a:r>
              <a:rPr lang="en-US" sz="1200" dirty="0" smtClean="0">
                <a:solidFill>
                  <a:schemeClr val="accent1"/>
                </a:solidFill>
                <a:latin typeface="Raleway ExtraBold"/>
                <a:ea typeface="ＭＳ Ｐゴシック" charset="-128"/>
                <a:cs typeface="Raleway ExtraBold"/>
              </a:rPr>
              <a:t>every country. </a:t>
            </a:r>
            <a:r>
              <a:rPr lang="en-US" sz="1200" kern="1200" dirty="0" smtClean="0">
                <a:solidFill>
                  <a:schemeClr val="accent1"/>
                </a:solidFill>
                <a:latin typeface="+mn-lt"/>
                <a:ea typeface="ＭＳ Ｐゴシック" charset="-128"/>
                <a:cs typeface="Raleway Light"/>
              </a:rPr>
              <a:t>There are </a:t>
            </a:r>
            <a:r>
              <a:rPr lang="en-US" sz="1200" kern="1200" dirty="0" smtClean="0">
                <a:solidFill>
                  <a:schemeClr val="accent1"/>
                </a:solidFill>
                <a:latin typeface="+mn-lt"/>
                <a:ea typeface="ＭＳ Ｐゴシック" charset="-128"/>
                <a:cs typeface="Raleway ExtraBold"/>
              </a:rPr>
              <a:t>more than 230,000</a:t>
            </a:r>
            <a:r>
              <a:rPr lang="en-US" sz="1200" kern="1200" dirty="0" smtClean="0">
                <a:solidFill>
                  <a:schemeClr val="accent1"/>
                </a:solidFill>
                <a:latin typeface="+mn-lt"/>
                <a:ea typeface="ＭＳ Ｐゴシック" charset="-128"/>
                <a:cs typeface="Raleway Medium"/>
              </a:rPr>
              <a:t> </a:t>
            </a:r>
            <a:r>
              <a:rPr lang="en-US" sz="1200" kern="1200" dirty="0" smtClean="0">
                <a:solidFill>
                  <a:schemeClr val="accent1"/>
                </a:solidFill>
                <a:latin typeface="+mn-lt"/>
                <a:ea typeface="ＭＳ Ｐゴシック" charset="-128"/>
                <a:cs typeface="Raleway Light"/>
              </a:rPr>
              <a:t>public libraries in developing and transition countries. </a:t>
            </a:r>
            <a:endParaRPr lang="en-US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C608D0-474A-43F5-A14D-4D99CADC98E2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1601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schemeClr val="accent1"/>
                </a:solidFill>
                <a:latin typeface="Raleway Light"/>
                <a:ea typeface="Raleway Light"/>
                <a:cs typeface="Raleway Light"/>
              </a:rPr>
              <a:t>Access to information is critical for development:</a:t>
            </a:r>
          </a:p>
          <a:p>
            <a:pPr marL="171450" marR="0" indent="-17145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dirty="0" smtClean="0">
                <a:solidFill>
                  <a:schemeClr val="accent1"/>
                </a:solidFill>
                <a:latin typeface="Raleway Light"/>
                <a:ea typeface="Raleway Light"/>
                <a:cs typeface="Raleway Light"/>
              </a:rPr>
              <a:t>It allows </a:t>
            </a:r>
            <a:r>
              <a:rPr lang="en-US" sz="1200" dirty="0" smtClean="0">
                <a:solidFill>
                  <a:schemeClr val="accent1"/>
                </a:solidFill>
                <a:latin typeface="Raleway ExtraBold"/>
                <a:ea typeface="Raleway ExtraBold"/>
                <a:cs typeface="Raleway ExtraBold"/>
              </a:rPr>
              <a:t>citizens</a:t>
            </a:r>
            <a:r>
              <a:rPr lang="en-US" sz="1200" dirty="0" smtClean="0">
                <a:solidFill>
                  <a:schemeClr val="accent1"/>
                </a:solidFill>
                <a:latin typeface="Raleway Light"/>
                <a:ea typeface="Raleway Light"/>
                <a:cs typeface="Raleway Light"/>
              </a:rPr>
              <a:t> to stay informed and engaged</a:t>
            </a:r>
          </a:p>
          <a:p>
            <a:pPr marL="171450" marR="0" indent="-17145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dirty="0" smtClean="0">
                <a:solidFill>
                  <a:schemeClr val="accent1"/>
                </a:solidFill>
                <a:latin typeface="Raleway Light"/>
                <a:ea typeface="Raleway Light"/>
                <a:cs typeface="Raleway Light"/>
              </a:rPr>
              <a:t>It helps</a:t>
            </a:r>
            <a:r>
              <a:rPr lang="en-US" sz="1200" baseline="0" dirty="0" smtClean="0">
                <a:solidFill>
                  <a:schemeClr val="accent1"/>
                </a:solidFill>
                <a:latin typeface="Raleway Light"/>
                <a:ea typeface="Raleway Light"/>
                <a:cs typeface="Raleway Light"/>
              </a:rPr>
              <a:t> people – women and men –</a:t>
            </a:r>
            <a:r>
              <a:rPr lang="en-US" sz="1200" dirty="0" smtClean="0">
                <a:solidFill>
                  <a:schemeClr val="accent1"/>
                </a:solidFill>
                <a:latin typeface="Raleway Light"/>
                <a:ea typeface="Raleway Light"/>
                <a:cs typeface="Raleway Light"/>
              </a:rPr>
              <a:t> access new opportunities, for example, to start business, find job </a:t>
            </a:r>
          </a:p>
          <a:p>
            <a:pPr marL="171450" marR="0" indent="-17145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dirty="0" smtClean="0">
                <a:solidFill>
                  <a:schemeClr val="accent1"/>
                </a:solidFill>
                <a:latin typeface="Raleway Light"/>
                <a:ea typeface="Raleway Light"/>
                <a:cs typeface="Raleway Light"/>
              </a:rPr>
              <a:t>It connects </a:t>
            </a:r>
            <a:r>
              <a:rPr lang="en-US" sz="1200" dirty="0" smtClean="0">
                <a:solidFill>
                  <a:schemeClr val="accent1"/>
                </a:solidFill>
                <a:latin typeface="Raleway ExtraBold"/>
                <a:ea typeface="Raleway ExtraBold"/>
                <a:cs typeface="Raleway ExtraBold"/>
              </a:rPr>
              <a:t>youth</a:t>
            </a:r>
            <a:r>
              <a:rPr lang="en-US" sz="1200" dirty="0" smtClean="0">
                <a:solidFill>
                  <a:schemeClr val="accent1"/>
                </a:solidFill>
                <a:latin typeface="Raleway Light"/>
                <a:ea typeface="Raleway Light"/>
                <a:cs typeface="Raleway Light"/>
              </a:rPr>
              <a:t> to innovative ideas</a:t>
            </a:r>
          </a:p>
          <a:p>
            <a:pPr marL="171450" marR="0" indent="-17145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dirty="0" smtClean="0">
                <a:solidFill>
                  <a:schemeClr val="accent1"/>
                </a:solidFill>
                <a:latin typeface="Raleway Light"/>
                <a:ea typeface="Raleway Light"/>
                <a:cs typeface="Raleway Light"/>
              </a:rPr>
              <a:t>It improves children school achievements</a:t>
            </a:r>
          </a:p>
          <a:p>
            <a:pPr marL="171450" marR="0" indent="-17145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1200" dirty="0" smtClean="0">
              <a:solidFill>
                <a:schemeClr val="accent1"/>
              </a:solidFill>
              <a:latin typeface="Raleway Light"/>
              <a:ea typeface="Raleway Light"/>
              <a:cs typeface="Raleway Light"/>
            </a:endParaRPr>
          </a:p>
          <a:p>
            <a:pPr marL="171450" marR="0" indent="-17145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1200" dirty="0" smtClean="0">
              <a:solidFill>
                <a:schemeClr val="accent1"/>
              </a:solidFill>
              <a:latin typeface="Raleway Light"/>
              <a:ea typeface="Raleway Light"/>
              <a:cs typeface="Raleway Light"/>
            </a:endParaRPr>
          </a:p>
          <a:p>
            <a:endParaRPr lang="en-US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C608D0-474A-43F5-A14D-4D99CADC98E2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2319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Ograda stranske slik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Ograda opomb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ＭＳ Ｐゴシック" pitchFamily="34" charset="-128"/>
                <a:cs typeface="MS PGothic" pitchFamily="34" charset="-128"/>
              </a:rPr>
              <a:t>Libraries turn information into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ＭＳ Ｐゴシック" pitchFamily="34" charset="-128"/>
                <a:cs typeface="Raleway ExtraBold"/>
              </a:rPr>
              <a:t>skills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ＭＳ Ｐゴシック" pitchFamily="34" charset="-128"/>
                <a:cs typeface="MS PGothic" pitchFamily="34" charset="-128"/>
              </a:rPr>
              <a:t> and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ＭＳ Ｐゴシック" pitchFamily="34" charset="-128"/>
                <a:cs typeface="Raleway ExtraBold"/>
              </a:rPr>
              <a:t>opportunities</a:t>
            </a:r>
            <a:endParaRPr lang="en-GB" sz="1200" dirty="0" smtClean="0">
              <a:ea typeface="MS PGothic" pitchFamily="34" charset="-128"/>
            </a:endParaRPr>
          </a:p>
          <a:p>
            <a:pPr>
              <a:buFont typeface="Arial" charset="0"/>
              <a:buChar char="•"/>
              <a:defRPr/>
            </a:pPr>
            <a:endParaRPr lang="en-GB" sz="1200" dirty="0" smtClean="0">
              <a:ea typeface="MS PGothic" pitchFamily="34" charset="-128"/>
            </a:endParaRPr>
          </a:p>
          <a:p>
            <a:pPr>
              <a:buFont typeface="Arial" charset="0"/>
              <a:buChar char="•"/>
              <a:defRPr/>
            </a:pPr>
            <a:r>
              <a:rPr lang="en-GB" sz="1200" dirty="0" smtClean="0">
                <a:ea typeface="MS PGothic" pitchFamily="34" charset="-128"/>
              </a:rPr>
              <a:t>1,600 </a:t>
            </a:r>
            <a:r>
              <a:rPr lang="en-GB" sz="1200" dirty="0" smtClean="0">
                <a:solidFill>
                  <a:schemeClr val="accent4"/>
                </a:solidFill>
                <a:ea typeface="MS PGothic" pitchFamily="34" charset="-128"/>
              </a:rPr>
              <a:t>health-workers</a:t>
            </a:r>
            <a:r>
              <a:rPr lang="en-GB" sz="1200" dirty="0" smtClean="0">
                <a:ea typeface="MS PGothic" pitchFamily="34" charset="-128"/>
              </a:rPr>
              <a:t> in Kenya </a:t>
            </a:r>
            <a:r>
              <a:rPr lang="en-GB" sz="1200" dirty="0" smtClean="0">
                <a:solidFill>
                  <a:schemeClr val="accent4"/>
                </a:solidFill>
                <a:ea typeface="MS PGothic" pitchFamily="34" charset="-128"/>
              </a:rPr>
              <a:t>learn online research skills </a:t>
            </a:r>
            <a:r>
              <a:rPr lang="en-GB" sz="1200" dirty="0" smtClean="0">
                <a:ea typeface="MS PGothic" pitchFamily="34" charset="-128"/>
              </a:rPr>
              <a:t>through library e-health service.</a:t>
            </a:r>
          </a:p>
          <a:p>
            <a:pPr>
              <a:buFont typeface="Arial" charset="0"/>
              <a:buChar char="•"/>
              <a:defRPr/>
            </a:pPr>
            <a:r>
              <a:rPr lang="en-GB" sz="1200" dirty="0" smtClean="0">
                <a:ea typeface="MS PGothic" pitchFamily="34" charset="-128"/>
              </a:rPr>
              <a:t>43 traditional artists learn modern </a:t>
            </a:r>
            <a:r>
              <a:rPr lang="en-GB" sz="1200" dirty="0" smtClean="0">
                <a:solidFill>
                  <a:schemeClr val="accent4"/>
                </a:solidFill>
                <a:ea typeface="MS PGothic" pitchFamily="34" charset="-128"/>
              </a:rPr>
              <a:t>digital design</a:t>
            </a:r>
            <a:r>
              <a:rPr lang="en-GB" sz="1200" dirty="0" smtClean="0">
                <a:ea typeface="MS PGothic" pitchFamily="34" charset="-128"/>
              </a:rPr>
              <a:t> skills in Nepal.</a:t>
            </a:r>
          </a:p>
          <a:p>
            <a:pPr>
              <a:buFont typeface="Arial" charset="0"/>
              <a:buChar char="•"/>
              <a:defRPr/>
            </a:pPr>
            <a:r>
              <a:rPr lang="en-GB" sz="1200" dirty="0" smtClean="0">
                <a:ea typeface="MS PGothic" pitchFamily="34" charset="-128"/>
              </a:rPr>
              <a:t>22 homeless people find jobs after </a:t>
            </a:r>
            <a:r>
              <a:rPr lang="en-GB" sz="1200" dirty="0" smtClean="0">
                <a:solidFill>
                  <a:schemeClr val="accent4"/>
                </a:solidFill>
                <a:ea typeface="MS PGothic" pitchFamily="34" charset="-128"/>
              </a:rPr>
              <a:t>ICT and job seeking training </a:t>
            </a:r>
            <a:r>
              <a:rPr lang="en-GB" sz="1200" dirty="0" smtClean="0">
                <a:ea typeface="MS PGothic" pitchFamily="34" charset="-128"/>
              </a:rPr>
              <a:t>offered by Zagreb public libraries, Croatia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1200" dirty="0" err="1" smtClean="0">
                <a:ea typeface="MS PGothic" pitchFamily="34" charset="-128"/>
              </a:rPr>
              <a:t>Masiphumelele</a:t>
            </a:r>
            <a:r>
              <a:rPr lang="en-US" sz="1200" dirty="0" smtClean="0">
                <a:ea typeface="MS PGothic" pitchFamily="34" charset="-128"/>
              </a:rPr>
              <a:t> Public Library in South Africa built ICT skills of </a:t>
            </a:r>
            <a:r>
              <a:rPr lang="en-US" sz="1200" dirty="0" smtClean="0">
                <a:solidFill>
                  <a:schemeClr val="accent4"/>
                </a:solidFill>
                <a:ea typeface="MS PGothic" pitchFamily="34" charset="-128"/>
              </a:rPr>
              <a:t>vulnerable youth </a:t>
            </a:r>
            <a:r>
              <a:rPr lang="en-US" sz="1200" dirty="0" smtClean="0">
                <a:ea typeface="MS PGothic" pitchFamily="34" charset="-128"/>
              </a:rPr>
              <a:t>to prepare for jobs and study</a:t>
            </a:r>
          </a:p>
          <a:p>
            <a:pPr>
              <a:buFont typeface="Arial" charset="0"/>
              <a:buChar char="•"/>
              <a:defRPr/>
            </a:pPr>
            <a:endParaRPr lang="en-US" sz="1200" dirty="0" smtClean="0">
              <a:ea typeface="MS PGothic" pitchFamily="34" charset="-128"/>
            </a:endParaRP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accent1"/>
                </a:solidFill>
                <a:latin typeface="+mn-lt"/>
                <a:ea typeface="ＭＳ Ｐゴシック" charset="-128"/>
                <a:cs typeface="Raleway Light"/>
              </a:rPr>
              <a:t>They become </a:t>
            </a:r>
            <a:r>
              <a:rPr lang="en-US" sz="1200" kern="1200" dirty="0" err="1" smtClean="0">
                <a:solidFill>
                  <a:schemeClr val="accent1"/>
                </a:solidFill>
                <a:latin typeface="+mn-lt"/>
                <a:ea typeface="ＭＳ Ｐゴシック" charset="-128"/>
                <a:cs typeface="Raleway Light"/>
              </a:rPr>
              <a:t>become</a:t>
            </a:r>
            <a:r>
              <a:rPr lang="en-US" sz="1200" kern="1200" dirty="0" smtClean="0">
                <a:solidFill>
                  <a:schemeClr val="accent1"/>
                </a:solidFill>
                <a:latin typeface="+mn-lt"/>
                <a:ea typeface="ＭＳ Ｐゴシック" charset="-128"/>
                <a:cs typeface="Raleway Light"/>
              </a:rPr>
              <a:t> an invaluable resource</a:t>
            </a:r>
            <a:r>
              <a:rPr lang="en-US" sz="1200" kern="1200" baseline="0" dirty="0" smtClean="0">
                <a:solidFill>
                  <a:schemeClr val="accent1"/>
                </a:solidFill>
                <a:latin typeface="+mn-lt"/>
                <a:ea typeface="ＭＳ Ｐゴシック" charset="-128"/>
                <a:cs typeface="Raleway Light"/>
              </a:rPr>
              <a:t> for local people and gain recognition and support by authorities and community. </a:t>
            </a:r>
            <a:endParaRPr lang="en-US" sz="1200" kern="1200" dirty="0" smtClean="0">
              <a:solidFill>
                <a:schemeClr val="accent1"/>
              </a:solidFill>
              <a:latin typeface="+mn-lt"/>
              <a:ea typeface="ＭＳ Ｐゴシック" charset="-128"/>
              <a:cs typeface="Raleway Light"/>
            </a:endParaRPr>
          </a:p>
          <a:p>
            <a:endParaRPr lang="en-GB" dirty="0" smtClean="0"/>
          </a:p>
        </p:txBody>
      </p:sp>
      <p:sp>
        <p:nvSpPr>
          <p:cNvPr id="41988" name="Ograda številke diapoz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E9C6B813-ABFF-40DD-BFA5-9B8D66EBDEC3}" type="slidenum">
              <a:rPr lang="en-US" smtClean="0">
                <a:latin typeface="Calibri" pitchFamily="34" charset="0"/>
                <a:ea typeface="ＭＳ Ｐゴシック" pitchFamily="34" charset="-128"/>
              </a:rPr>
              <a:pPr eaLnBrk="1" hangingPunct="1"/>
              <a:t>7</a:t>
            </a:fld>
            <a:endParaRPr lang="en-US" smtClean="0">
              <a:latin typeface="Calibri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852804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C608D0-474A-43F5-A14D-4D99CADC98E2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0191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>
                <a:hlinkClick r:id="rId3"/>
              </a:rPr>
              <a:t>Bulgaria - </a:t>
            </a:r>
            <a:r>
              <a:rPr lang="en-US" sz="1200" dirty="0" err="1" smtClean="0">
                <a:hlinkClick r:id="rId3"/>
              </a:rPr>
              <a:t>Lyuben</a:t>
            </a:r>
            <a:r>
              <a:rPr lang="en-US" sz="1200" dirty="0" smtClean="0">
                <a:hlinkClick r:id="rId3"/>
              </a:rPr>
              <a:t> </a:t>
            </a:r>
            <a:r>
              <a:rPr lang="en-US" sz="1200" dirty="0" err="1" smtClean="0">
                <a:hlinkClick r:id="rId3"/>
              </a:rPr>
              <a:t>Karavelov</a:t>
            </a:r>
            <a:r>
              <a:rPr lang="en-US" sz="1200" dirty="0" smtClean="0">
                <a:hlinkClick r:id="rId3"/>
              </a:rPr>
              <a:t> Regional Library</a:t>
            </a:r>
            <a:r>
              <a:rPr lang="en-US" sz="1200" dirty="0" smtClean="0"/>
              <a:t> – employment information service helps 44 long-term unemployed people aged over 40 find work</a:t>
            </a:r>
          </a:p>
          <a:p>
            <a:r>
              <a:rPr lang="en-US" sz="1200" u="sng" dirty="0" smtClean="0">
                <a:hlinkClick r:id="rId4"/>
              </a:rPr>
              <a:t>Croatia - Zagreb City Libraries </a:t>
            </a:r>
            <a:r>
              <a:rPr lang="en-US" sz="1200" dirty="0" smtClean="0"/>
              <a:t>- ICT training and information service helps 22 homeless people find employment</a:t>
            </a:r>
            <a:endParaRPr lang="lt-LT" sz="1200" dirty="0" smtClean="0"/>
          </a:p>
          <a:p>
            <a:r>
              <a:rPr lang="en-US" sz="1200" u="sng" dirty="0" smtClean="0">
                <a:hlinkClick r:id="rId5"/>
              </a:rPr>
              <a:t>South Africa - </a:t>
            </a:r>
            <a:r>
              <a:rPr lang="en-US" sz="1200" u="sng" dirty="0" err="1" smtClean="0">
                <a:hlinkClick r:id="rId5"/>
              </a:rPr>
              <a:t>Masiphumelele</a:t>
            </a:r>
            <a:r>
              <a:rPr lang="en-US" sz="1200" u="sng" dirty="0" smtClean="0">
                <a:hlinkClick r:id="rId5"/>
              </a:rPr>
              <a:t> Public Library</a:t>
            </a:r>
            <a:r>
              <a:rPr lang="en-US" sz="1200" dirty="0" smtClean="0"/>
              <a:t> – providing free, high-quality ICT access and training and helping vulnerable young people with their careers</a:t>
            </a:r>
            <a:endParaRPr lang="lt-LT" sz="1200" dirty="0" smtClean="0"/>
          </a:p>
          <a:p>
            <a:r>
              <a:rPr lang="en-US" sz="1200" dirty="0" smtClean="0">
                <a:hlinkClick r:id="rId6"/>
              </a:rPr>
              <a:t>Uganda - National Library of Uganda, with Lira and </a:t>
            </a:r>
            <a:r>
              <a:rPr lang="en-US" sz="1200" dirty="0" err="1" smtClean="0">
                <a:hlinkClick r:id="rId6"/>
              </a:rPr>
              <a:t>Masindi</a:t>
            </a:r>
            <a:r>
              <a:rPr lang="en-US" sz="1200" dirty="0" smtClean="0">
                <a:hlinkClick r:id="rId6"/>
              </a:rPr>
              <a:t> public libraries</a:t>
            </a:r>
            <a:r>
              <a:rPr lang="en-US" sz="1200" dirty="0" smtClean="0"/>
              <a:t> – mobile phone opportunities alert service helps young job-seekers find work</a:t>
            </a:r>
            <a:endParaRPr lang="lt-LT" sz="1200" dirty="0" smtClean="0"/>
          </a:p>
          <a:p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C608D0-474A-43F5-A14D-4D99CADC98E2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8510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MS PGothic" pitchFamily="34" charset="-128"/>
                <a:cs typeface="Arial" charset="0"/>
              </a:defRPr>
            </a:lvl1pPr>
          </a:lstStyle>
          <a:p>
            <a:pPr>
              <a:defRPr/>
            </a:pPr>
            <a:fld id="{D413E07F-EB26-4781-8636-5C754D4FC24B}" type="datetime1">
              <a:rPr lang="en-US"/>
              <a:pPr>
                <a:defRPr/>
              </a:pPr>
              <a:t>8/17/2013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-105" charset="0"/>
                <a:ea typeface="ＭＳ Ｐゴシック" pitchFamily="-105" charset="-128"/>
                <a:cs typeface="ＭＳ Ｐゴシック" pitchFamily="-105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MS PGothic" pitchFamily="34" charset="-128"/>
                <a:cs typeface="Arial" charset="0"/>
              </a:defRPr>
            </a:lvl1pPr>
          </a:lstStyle>
          <a:p>
            <a:pPr>
              <a:defRPr/>
            </a:pPr>
            <a:fld id="{04B43482-33AA-4A5E-8966-37FF7F0F0C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7055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MS PGothic" pitchFamily="34" charset="-128"/>
                <a:cs typeface="Arial" charset="0"/>
              </a:defRPr>
            </a:lvl1pPr>
          </a:lstStyle>
          <a:p>
            <a:pPr>
              <a:defRPr/>
            </a:pPr>
            <a:fld id="{5587FEE7-0204-4BDA-BD34-8F72C65E3533}" type="datetime1">
              <a:rPr lang="en-US"/>
              <a:pPr>
                <a:defRPr/>
              </a:pPr>
              <a:t>8/17/2013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-105" charset="0"/>
                <a:ea typeface="ＭＳ Ｐゴシック" pitchFamily="-105" charset="-128"/>
                <a:cs typeface="ＭＳ Ｐゴシック" pitchFamily="-105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MS PGothic" pitchFamily="34" charset="-128"/>
                <a:cs typeface="Arial" charset="0"/>
              </a:defRPr>
            </a:lvl1pPr>
          </a:lstStyle>
          <a:p>
            <a:pPr>
              <a:defRPr/>
            </a:pPr>
            <a:fld id="{212AC5CA-584A-4E8D-90BF-9F5F0DA666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794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MS PGothic" pitchFamily="34" charset="-128"/>
                <a:cs typeface="Arial" charset="0"/>
              </a:defRPr>
            </a:lvl1pPr>
          </a:lstStyle>
          <a:p>
            <a:pPr>
              <a:defRPr/>
            </a:pPr>
            <a:fld id="{E7D82ED8-ECA9-4558-A9E1-04F09B70C7A8}" type="datetime1">
              <a:rPr lang="en-US"/>
              <a:pPr>
                <a:defRPr/>
              </a:pPr>
              <a:t>8/17/2013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-105" charset="0"/>
                <a:ea typeface="ＭＳ Ｐゴシック" pitchFamily="-105" charset="-128"/>
                <a:cs typeface="ＭＳ Ｐゴシック" pitchFamily="-105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MS PGothic" pitchFamily="34" charset="-128"/>
                <a:cs typeface="Arial" charset="0"/>
              </a:defRPr>
            </a:lvl1pPr>
          </a:lstStyle>
          <a:p>
            <a:pPr>
              <a:defRPr/>
            </a:pPr>
            <a:fld id="{62ADA172-7A87-476B-9CF1-3D205A6362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967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with single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/>
          </p:nvPr>
        </p:nvSpPr>
        <p:spPr bwMode="auto">
          <a:xfrm>
            <a:off x="468000" y="403200"/>
            <a:ext cx="8229600" cy="1062345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lvl="0"/>
            <a:r>
              <a:rPr lang="en-GB" dirty="0" smtClean="0"/>
              <a:t>Single Line of Text</a:t>
            </a:r>
            <a:endParaRPr lang="en-US" dirty="0" smtClean="0"/>
          </a:p>
        </p:txBody>
      </p:sp>
      <p:sp>
        <p:nvSpPr>
          <p:cNvPr id="6" name="Text Placeholder 2"/>
          <p:cNvSpPr>
            <a:spLocks noGrp="1"/>
          </p:cNvSpPr>
          <p:nvPr>
            <p:ph idx="1"/>
          </p:nvPr>
        </p:nvSpPr>
        <p:spPr bwMode="auto">
          <a:xfrm>
            <a:off x="468000" y="1706400"/>
            <a:ext cx="8229600" cy="4782082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3520103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800"/>
              </a:spcBef>
              <a:spcAft>
                <a:spcPts val="800"/>
              </a:spcAft>
              <a:defRPr/>
            </a:lvl1pPr>
            <a:lvl2pPr>
              <a:spcBef>
                <a:spcPts val="800"/>
              </a:spcBef>
              <a:defRPr/>
            </a:lvl2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MS PGothic" pitchFamily="34" charset="-128"/>
                <a:cs typeface="Arial" charset="0"/>
              </a:defRPr>
            </a:lvl1pPr>
          </a:lstStyle>
          <a:p>
            <a:pPr>
              <a:defRPr/>
            </a:pPr>
            <a:fld id="{55E0FF57-8887-4F2E-9F45-008A7847F640}" type="datetime1">
              <a:rPr lang="en-US"/>
              <a:pPr>
                <a:defRPr/>
              </a:pPr>
              <a:t>8/17/2013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-105" charset="0"/>
                <a:ea typeface="ＭＳ Ｐゴシック" pitchFamily="-105" charset="-128"/>
                <a:cs typeface="ＭＳ Ｐゴシック" pitchFamily="-105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MS PGothic" pitchFamily="34" charset="-128"/>
                <a:cs typeface="Arial" charset="0"/>
              </a:defRPr>
            </a:lvl1pPr>
          </a:lstStyle>
          <a:p>
            <a:pPr>
              <a:defRPr/>
            </a:pPr>
            <a:fld id="{62CFEB71-7786-4CEF-93A0-79E6A3B809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072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MS PGothic" pitchFamily="34" charset="-128"/>
                <a:cs typeface="Arial" charset="0"/>
              </a:defRPr>
            </a:lvl1pPr>
          </a:lstStyle>
          <a:p>
            <a:pPr>
              <a:defRPr/>
            </a:pPr>
            <a:fld id="{5458A012-5E04-40CF-9DBF-F1523B417F1C}" type="datetime1">
              <a:rPr lang="en-US"/>
              <a:pPr>
                <a:defRPr/>
              </a:pPr>
              <a:t>8/17/2013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-105" charset="0"/>
                <a:ea typeface="ＭＳ Ｐゴシック" pitchFamily="-105" charset="-128"/>
                <a:cs typeface="ＭＳ Ｐゴシック" pitchFamily="-105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MS PGothic" pitchFamily="34" charset="-128"/>
                <a:cs typeface="Arial" charset="0"/>
              </a:defRPr>
            </a:lvl1pPr>
          </a:lstStyle>
          <a:p>
            <a:pPr>
              <a:defRPr/>
            </a:pPr>
            <a:fld id="{CD9A5A46-F0EC-44E6-A18F-4FC6881323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273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MS PGothic" pitchFamily="34" charset="-128"/>
                <a:cs typeface="Arial" charset="0"/>
              </a:defRPr>
            </a:lvl1pPr>
          </a:lstStyle>
          <a:p>
            <a:pPr>
              <a:defRPr/>
            </a:pPr>
            <a:fld id="{D81B84D8-57BD-4512-B88F-84658DED6905}" type="datetime1">
              <a:rPr lang="en-US"/>
              <a:pPr>
                <a:defRPr/>
              </a:pPr>
              <a:t>8/17/2013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-105" charset="0"/>
                <a:ea typeface="ＭＳ Ｐゴシック" pitchFamily="-105" charset="-128"/>
                <a:cs typeface="ＭＳ Ｐゴシック" pitchFamily="-105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MS PGothic" pitchFamily="34" charset="-128"/>
                <a:cs typeface="Arial" charset="0"/>
              </a:defRPr>
            </a:lvl1pPr>
          </a:lstStyle>
          <a:p>
            <a:pPr>
              <a:defRPr/>
            </a:pPr>
            <a:fld id="{51EFBFC9-849D-40AC-B3D5-85B7CAC24E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6344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MS PGothic" pitchFamily="34" charset="-128"/>
                <a:cs typeface="Arial" charset="0"/>
              </a:defRPr>
            </a:lvl1pPr>
          </a:lstStyle>
          <a:p>
            <a:pPr>
              <a:defRPr/>
            </a:pPr>
            <a:fld id="{B4850C5A-92F8-46FA-AA45-045C67AFDE33}" type="datetime1">
              <a:rPr lang="en-US"/>
              <a:pPr>
                <a:defRPr/>
              </a:pPr>
              <a:t>8/17/2013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-105" charset="0"/>
                <a:ea typeface="ＭＳ Ｐゴシック" pitchFamily="-105" charset="-128"/>
                <a:cs typeface="ＭＳ Ｐゴシック" pitchFamily="-105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MS PGothic" pitchFamily="34" charset="-128"/>
                <a:cs typeface="Arial" charset="0"/>
              </a:defRPr>
            </a:lvl1pPr>
          </a:lstStyle>
          <a:p>
            <a:pPr>
              <a:defRPr/>
            </a:pPr>
            <a:fld id="{39D76928-FF57-47AF-89E9-95423CED7B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390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MS PGothic" pitchFamily="34" charset="-128"/>
                <a:cs typeface="Arial" charset="0"/>
              </a:defRPr>
            </a:lvl1pPr>
          </a:lstStyle>
          <a:p>
            <a:pPr>
              <a:defRPr/>
            </a:pPr>
            <a:fld id="{94EA17EF-4A10-40E7-A246-C28E28A47DC3}" type="datetime1">
              <a:rPr lang="en-US"/>
              <a:pPr>
                <a:defRPr/>
              </a:pPr>
              <a:t>8/17/2013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-105" charset="0"/>
                <a:ea typeface="ＭＳ Ｐゴシック" pitchFamily="-105" charset="-128"/>
                <a:cs typeface="ＭＳ Ｐゴシック" pitchFamily="-105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MS PGothic" pitchFamily="34" charset="-128"/>
                <a:cs typeface="Arial" charset="0"/>
              </a:defRPr>
            </a:lvl1pPr>
          </a:lstStyle>
          <a:p>
            <a:pPr>
              <a:defRPr/>
            </a:pPr>
            <a:fld id="{1F34A9AE-AD79-407C-A35D-C377CB18CF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2712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MS PGothic" pitchFamily="34" charset="-128"/>
                <a:cs typeface="Arial" charset="0"/>
              </a:defRPr>
            </a:lvl1pPr>
          </a:lstStyle>
          <a:p>
            <a:pPr>
              <a:defRPr/>
            </a:pPr>
            <a:fld id="{5C6FF22E-68AA-47D1-B9A3-DD5B26463024}" type="datetime1">
              <a:rPr lang="en-US"/>
              <a:pPr>
                <a:defRPr/>
              </a:pPr>
              <a:t>8/17/2013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-105" charset="0"/>
                <a:ea typeface="ＭＳ Ｐゴシック" pitchFamily="-105" charset="-128"/>
                <a:cs typeface="ＭＳ Ｐゴシック" pitchFamily="-105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MS PGothic" pitchFamily="34" charset="-128"/>
                <a:cs typeface="Arial" charset="0"/>
              </a:defRPr>
            </a:lvl1pPr>
          </a:lstStyle>
          <a:p>
            <a:pPr>
              <a:defRPr/>
            </a:pPr>
            <a:fld id="{73EA891E-615A-47B9-9966-AFB3349B8C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6742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MS PGothic" pitchFamily="34" charset="-128"/>
                <a:cs typeface="Arial" charset="0"/>
              </a:defRPr>
            </a:lvl1pPr>
          </a:lstStyle>
          <a:p>
            <a:pPr>
              <a:defRPr/>
            </a:pPr>
            <a:fld id="{20962739-8838-4E4B-A15A-7D6FB19E4E8D}" type="datetime1">
              <a:rPr lang="en-US"/>
              <a:pPr>
                <a:defRPr/>
              </a:pPr>
              <a:t>8/17/2013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-105" charset="0"/>
                <a:ea typeface="ＭＳ Ｐゴシック" pitchFamily="-105" charset="-128"/>
                <a:cs typeface="ＭＳ Ｐゴシック" pitchFamily="-105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MS PGothic" pitchFamily="34" charset="-128"/>
                <a:cs typeface="Arial" charset="0"/>
              </a:defRPr>
            </a:lvl1pPr>
          </a:lstStyle>
          <a:p>
            <a:pPr>
              <a:defRPr/>
            </a:pPr>
            <a:fld id="{4B1977A9-4E76-47D4-BA39-FFAE475892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5181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MS PGothic" pitchFamily="34" charset="-128"/>
                <a:cs typeface="Arial" charset="0"/>
              </a:defRPr>
            </a:lvl1pPr>
          </a:lstStyle>
          <a:p>
            <a:pPr>
              <a:defRPr/>
            </a:pPr>
            <a:fld id="{F21EB073-8C94-4C3B-BD92-D62D1A6670B6}" type="datetime1">
              <a:rPr lang="en-US"/>
              <a:pPr>
                <a:defRPr/>
              </a:pPr>
              <a:t>8/17/2013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-105" charset="0"/>
                <a:ea typeface="ＭＳ Ｐゴシック" pitchFamily="-105" charset="-128"/>
                <a:cs typeface="ＭＳ Ｐゴシック" pitchFamily="-105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MS PGothic" pitchFamily="34" charset="-128"/>
                <a:cs typeface="Arial" charset="0"/>
              </a:defRPr>
            </a:lvl1pPr>
          </a:lstStyle>
          <a:p>
            <a:pPr>
              <a:defRPr/>
            </a:pPr>
            <a:fld id="{DF1C8A02-DAD3-4782-B36A-3659C7736F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735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762000" y="274638"/>
            <a:ext cx="7924800" cy="132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2141538"/>
            <a:ext cx="8229600" cy="432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smtClean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492" r:id="rId1"/>
    <p:sldLayoutId id="2147484493" r:id="rId2"/>
    <p:sldLayoutId id="2147484494" r:id="rId3"/>
    <p:sldLayoutId id="2147484495" r:id="rId4"/>
    <p:sldLayoutId id="2147484496" r:id="rId5"/>
    <p:sldLayoutId id="2147484497" r:id="rId6"/>
    <p:sldLayoutId id="2147484498" r:id="rId7"/>
    <p:sldLayoutId id="2147484499" r:id="rId8"/>
    <p:sldLayoutId id="2147484500" r:id="rId9"/>
    <p:sldLayoutId id="2147484501" r:id="rId10"/>
    <p:sldLayoutId id="2147484502" r:id="rId11"/>
    <p:sldLayoutId id="2147484491" r:id="rId12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5400" kern="1200">
          <a:solidFill>
            <a:schemeClr val="accent1"/>
          </a:solidFill>
          <a:latin typeface="Arial Black"/>
          <a:ea typeface="ＭＳ Ｐゴシック" pitchFamily="34" charset="-128"/>
          <a:cs typeface="Arial Black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5400">
          <a:solidFill>
            <a:schemeClr val="accent1"/>
          </a:solidFill>
          <a:latin typeface="Arial Black" pitchFamily="34" charset="0"/>
          <a:ea typeface="ＭＳ Ｐゴシック" pitchFamily="34" charset="-128"/>
          <a:cs typeface="Arial Black" pitchFamily="-105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5400">
          <a:solidFill>
            <a:schemeClr val="accent1"/>
          </a:solidFill>
          <a:latin typeface="Arial Black" pitchFamily="34" charset="0"/>
          <a:ea typeface="ＭＳ Ｐゴシック" pitchFamily="34" charset="-128"/>
          <a:cs typeface="Arial Black" pitchFamily="-105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5400">
          <a:solidFill>
            <a:schemeClr val="accent1"/>
          </a:solidFill>
          <a:latin typeface="Arial Black" pitchFamily="34" charset="0"/>
          <a:ea typeface="ＭＳ Ｐゴシック" pitchFamily="34" charset="-128"/>
          <a:cs typeface="Arial Black" pitchFamily="-105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5400">
          <a:solidFill>
            <a:schemeClr val="accent1"/>
          </a:solidFill>
          <a:latin typeface="Arial Black" pitchFamily="34" charset="0"/>
          <a:ea typeface="ＭＳ Ｐゴシック" pitchFamily="34" charset="-128"/>
          <a:cs typeface="Arial Black" pitchFamily="-105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ts val="800"/>
        </a:spcAft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ＭＳ Ｐゴシック" pitchFamily="34" charset="-128"/>
          <a:cs typeface="MS PGothic" pitchFamily="34" charset="-128"/>
        </a:defRPr>
      </a:lvl1pPr>
      <a:lvl2pPr marL="742950" indent="-285750" algn="l" defTabSz="457200" rtl="0" eaLnBrk="0" fontAlgn="base" hangingPunct="0">
        <a:spcBef>
          <a:spcPts val="800"/>
        </a:spcBef>
        <a:spcAft>
          <a:spcPts val="80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34" charset="-128"/>
          <a:cs typeface="MS PGothic" pitchFamily="34" charset="-128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MS PGothic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a.mk/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_2003_darbalapis1.xls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_2003_darbalapis2.xls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_2003_darbalapis3.xls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flickr.com/photos/37488016@N08/7154565781/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hyperlink" Target="mailto:ugne.lipeikaite@eifl.net" TargetMode="External"/><Relationship Id="rId7" Type="http://schemas.openxmlformats.org/officeDocument/2006/relationships/image" Target="../media/image39.jpeg"/><Relationship Id="rId2" Type="http://schemas.openxmlformats.org/officeDocument/2006/relationships/hyperlink" Target="mailto:ramune.petuchovaite@eifl.net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6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12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Relationship Id="rId1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8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Immagine 4" descr="eiflworldmapwithprojectcountriesApril201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0" y="0"/>
            <a:ext cx="9240838" cy="582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extBox 4"/>
          <p:cNvSpPr txBox="1">
            <a:spLocks noChangeArrowheads="1"/>
          </p:cNvSpPr>
          <p:nvPr/>
        </p:nvSpPr>
        <p:spPr bwMode="auto">
          <a:xfrm>
            <a:off x="4991100" y="4022725"/>
            <a:ext cx="4144963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4400">
                <a:solidFill>
                  <a:schemeClr val="accent1"/>
                </a:solidFill>
                <a:latin typeface="Arial Black" pitchFamily="34" charset="0"/>
                <a:ea typeface="ＭＳ Ｐゴシック" pitchFamily="34" charset="-128"/>
              </a:rPr>
              <a:t>  Knowledge</a:t>
            </a:r>
          </a:p>
          <a:p>
            <a:pPr algn="ctr" eaLnBrk="1" hangingPunct="1"/>
            <a:r>
              <a:rPr lang="en-US" sz="4400">
                <a:solidFill>
                  <a:schemeClr val="accent1"/>
                </a:solidFill>
                <a:latin typeface="Arial Black" pitchFamily="34" charset="0"/>
                <a:ea typeface="ＭＳ Ｐゴシック" pitchFamily="34" charset="-128"/>
              </a:rPr>
              <a:t> without</a:t>
            </a:r>
          </a:p>
          <a:p>
            <a:pPr algn="r" eaLnBrk="1" hangingPunct="1"/>
            <a:r>
              <a:rPr lang="en-US" sz="4400">
                <a:solidFill>
                  <a:schemeClr val="accent1"/>
                </a:solidFill>
                <a:latin typeface="Arial Black" pitchFamily="34" charset="0"/>
                <a:ea typeface="ＭＳ Ｐゴシック" pitchFamily="34" charset="-128"/>
              </a:rPr>
              <a:t> boundaries</a:t>
            </a:r>
          </a:p>
          <a:p>
            <a:pPr algn="r" eaLnBrk="1" hangingPunct="1"/>
            <a:r>
              <a:rPr lang="en-US" sz="4400">
                <a:solidFill>
                  <a:schemeClr val="accent1"/>
                </a:solidFill>
                <a:latin typeface="Arial Black" pitchFamily="34" charset="0"/>
                <a:ea typeface="ＭＳ Ｐゴシック" pitchFamily="34" charset="-128"/>
              </a:rPr>
              <a:t>www.eifl.net</a:t>
            </a:r>
          </a:p>
        </p:txBody>
      </p:sp>
      <p:pic>
        <p:nvPicPr>
          <p:cNvPr id="13316" name="Picture 5" descr="eiflwewhite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0" y="4664075"/>
            <a:ext cx="4100513" cy="197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3"/>
          <p:cNvSpPr>
            <a:spLocks noGrp="1"/>
          </p:cNvSpPr>
          <p:nvPr>
            <p:ph type="title"/>
          </p:nvPr>
        </p:nvSpPr>
        <p:spPr>
          <a:xfrm>
            <a:off x="468313" y="71438"/>
            <a:ext cx="8229600" cy="2841625"/>
          </a:xfrm>
        </p:spPr>
        <p:txBody>
          <a:bodyPr/>
          <a:lstStyle/>
          <a:p>
            <a:pPr algn="ctr"/>
            <a:r>
              <a:rPr lang="en-US" sz="3600" dirty="0" smtClean="0">
                <a:latin typeface="Arial Black" pitchFamily="34" charset="0"/>
                <a:cs typeface="Arial Black" pitchFamily="34" charset="0"/>
              </a:rPr>
              <a:t>Creative Minds Create Job Opportunities, </a:t>
            </a:r>
            <a:r>
              <a:rPr lang="lt-LT" sz="3600" dirty="0" smtClean="0">
                <a:latin typeface="Arial Black" pitchFamily="34" charset="0"/>
                <a:cs typeface="Arial Black" pitchFamily="34" charset="0"/>
              </a:rPr>
              <a:t>Public Library Braka Miladinovci</a:t>
            </a:r>
            <a:r>
              <a:rPr lang="en-US" sz="3600" b="1" dirty="0" smtClean="0">
                <a:latin typeface="Arial Black" pitchFamily="34" charset="0"/>
                <a:cs typeface="Arial Black" pitchFamily="34" charset="0"/>
              </a:rPr>
              <a:t>, Macedonia</a:t>
            </a:r>
            <a:endParaRPr lang="lt-LT" sz="3600" dirty="0" smtClean="0">
              <a:latin typeface="Arial Black" pitchFamily="34" charset="0"/>
              <a:cs typeface="Arial Black" pitchFamily="34" charset="0"/>
            </a:endParaRPr>
          </a:p>
        </p:txBody>
      </p:sp>
      <p:sp>
        <p:nvSpPr>
          <p:cNvPr id="26627" name="AutoShape 2" descr="Interactive_Training_Part_I_(43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lt-LT"/>
          </a:p>
        </p:txBody>
      </p:sp>
      <p:pic>
        <p:nvPicPr>
          <p:cNvPr id="26628" name="Picture 4" descr="http://www.eifl.net/system/files/201108/photo_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3013" y="2671763"/>
            <a:ext cx="6894512" cy="303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rial Black" pitchFamily="34" charset="0"/>
                <a:cs typeface="Arial Black" pitchFamily="34" charset="0"/>
              </a:rPr>
              <a:t>Community need</a:t>
            </a:r>
            <a:endParaRPr lang="lt-LT" smtClean="0">
              <a:latin typeface="Arial Black" pitchFamily="34" charset="0"/>
              <a:cs typeface="Arial Black" pitchFamily="34" charset="0"/>
            </a:endParaRPr>
          </a:p>
        </p:txBody>
      </p:sp>
      <p:sp>
        <p:nvSpPr>
          <p:cNvPr id="27651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lt-LT" dirty="0" smtClean="0"/>
              <a:t>High level unemploment</a:t>
            </a:r>
          </a:p>
          <a:p>
            <a:r>
              <a:rPr lang="en-US" dirty="0" smtClean="0"/>
              <a:t>Local government makes employment a priority area</a:t>
            </a:r>
          </a:p>
          <a:p>
            <a:r>
              <a:rPr lang="en-US" dirty="0" smtClean="0"/>
              <a:t>Library investigates social profile of an unemployed and designs a new service for them</a:t>
            </a:r>
            <a:endParaRPr lang="lt-LT" dirty="0" smtClean="0"/>
          </a:p>
        </p:txBody>
      </p:sp>
      <p:pic>
        <p:nvPicPr>
          <p:cNvPr id="27652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10" t="12291" r="45561" b="6250"/>
          <a:stretch>
            <a:fillRect/>
          </a:stretch>
        </p:blipFill>
        <p:spPr>
          <a:xfrm>
            <a:off x="4648200" y="1625600"/>
            <a:ext cx="4038600" cy="4475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3" name="TextBox 4"/>
          <p:cNvSpPr txBox="1">
            <a:spLocks noChangeArrowheads="1"/>
          </p:cNvSpPr>
          <p:nvPr/>
        </p:nvSpPr>
        <p:spPr bwMode="auto">
          <a:xfrm>
            <a:off x="4662488" y="6169025"/>
            <a:ext cx="23542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400" i="1"/>
              <a:t>Source: </a:t>
            </a:r>
            <a:r>
              <a:rPr lang="lt-LT" sz="1400" i="1">
                <a:hlinkClick r:id="rId3"/>
              </a:rPr>
              <a:t>http://www.mia.mk</a:t>
            </a:r>
            <a:r>
              <a:rPr lang="en-US" sz="1400" i="1"/>
              <a:t> </a:t>
            </a:r>
            <a:endParaRPr lang="lt-LT" sz="1400" i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Black" pitchFamily="34" charset="0"/>
                <a:cs typeface="Arial Black" pitchFamily="34" charset="0"/>
              </a:rPr>
              <a:t>Solution</a:t>
            </a:r>
            <a:endParaRPr lang="lt-LT" dirty="0" smtClean="0">
              <a:latin typeface="Arial Black" pitchFamily="34" charset="0"/>
              <a:cs typeface="Arial Black" pitchFamily="34" charset="0"/>
            </a:endParaRPr>
          </a:p>
        </p:txBody>
      </p:sp>
      <p:sp>
        <p:nvSpPr>
          <p:cNvPr id="28675" name="Content Placeholder 5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892675" cy="4525963"/>
          </a:xfrm>
        </p:spPr>
        <p:txBody>
          <a:bodyPr/>
          <a:lstStyle/>
          <a:p>
            <a:r>
              <a:rPr lang="en-US" smtClean="0"/>
              <a:t>13 laptops, wireless internet routers and a printer</a:t>
            </a:r>
          </a:p>
          <a:p>
            <a:r>
              <a:rPr lang="en-US" smtClean="0"/>
              <a:t>Training curriculum for motivation and confidence-building with computer and job seeking skills</a:t>
            </a:r>
          </a:p>
          <a:p>
            <a:r>
              <a:rPr lang="en-US" smtClean="0"/>
              <a:t>Web page with resources for the unemployed</a:t>
            </a:r>
            <a:endParaRPr lang="lt-LT" smtClean="0"/>
          </a:p>
        </p:txBody>
      </p:sp>
      <p:pic>
        <p:nvPicPr>
          <p:cNvPr id="28676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30863" y="1600200"/>
            <a:ext cx="3192462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000" y="368030"/>
            <a:ext cx="8229600" cy="1062345"/>
          </a:xfrm>
        </p:spPr>
        <p:txBody>
          <a:bodyPr/>
          <a:lstStyle/>
          <a:p>
            <a:r>
              <a:rPr lang="lt-LT" sz="4600" dirty="0" err="1" smtClean="0"/>
              <a:t>Impact</a:t>
            </a:r>
            <a:r>
              <a:rPr lang="lt-LT" sz="4600" dirty="0" smtClean="0"/>
              <a:t> </a:t>
            </a:r>
            <a:r>
              <a:rPr lang="lt-LT" sz="4600" dirty="0" err="1" smtClean="0"/>
              <a:t>evaluation</a:t>
            </a:r>
            <a:endParaRPr lang="lt-LT" sz="4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1059307"/>
              </p:ext>
            </p:extLst>
          </p:nvPr>
        </p:nvGraphicFramePr>
        <p:xfrm>
          <a:off x="175845" y="1407618"/>
          <a:ext cx="8827478" cy="5405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24755"/>
                <a:gridCol w="4202723"/>
              </a:tblGrid>
              <a:tr h="370840">
                <a:tc>
                  <a:txBody>
                    <a:bodyPr/>
                    <a:lstStyle/>
                    <a:p>
                      <a:r>
                        <a:rPr lang="en-GB" noProof="0" dirty="0" smtClean="0"/>
                        <a:t>Expected</a:t>
                      </a:r>
                      <a:r>
                        <a:rPr lang="en-GB" baseline="0" noProof="0" dirty="0" smtClean="0"/>
                        <a:t> Outcomes</a:t>
                      </a:r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 smtClean="0"/>
                        <a:t>Indicators</a:t>
                      </a:r>
                      <a:endParaRPr lang="en-GB" noProof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GB" sz="1800" b="1" kern="120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Introduction of new service(s) that make(s) use of new technology</a:t>
                      </a:r>
                      <a:endParaRPr lang="en-GB" sz="1800" b="1" kern="1200" noProof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GB" sz="1800" kern="1200" baseline="0" noProof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Description of new service(s)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GB" sz="1800" kern="1200" baseline="0" noProof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Data on the use of new service(s)</a:t>
                      </a:r>
                      <a:endParaRPr lang="en-GB" sz="1800" kern="1200" baseline="0" noProof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GB" sz="1800" b="1" kern="120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Increase in library visibility</a:t>
                      </a:r>
                      <a:endParaRPr lang="en-GB" sz="1800" b="1" kern="1200" noProof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GB" sz="1800" kern="1200" baseline="0" noProof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Number of new library users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GB" sz="1800" kern="1200" baseline="0" noProof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Number of media mentions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GB" sz="1800" kern="1200" baseline="0" noProof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Number of mentions by authorities</a:t>
                      </a:r>
                      <a:endParaRPr lang="en-GB" sz="1800" kern="1200" baseline="0" noProof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GB" sz="1800" b="1" kern="120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Increase in library use</a:t>
                      </a:r>
                      <a:endParaRPr lang="en-GB" sz="1800" b="1" kern="1200" noProof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GB" sz="1800" kern="1200" baseline="0" noProof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Number of weekly visits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indent="0" algn="l" defTabSz="457200" rtl="0" eaLnBrk="1" latinLnBrk="0" hangingPunct="1">
                        <a:buFont typeface="+mj-lt"/>
                        <a:buNone/>
                      </a:pPr>
                      <a:r>
                        <a:rPr lang="en-GB" sz="1800" b="1" kern="120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Library reaches out to members of community who were previously underserved</a:t>
                      </a:r>
                      <a:endParaRPr lang="en-GB" sz="1800" b="1" kern="1200" noProof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GB" sz="1800" kern="1200" baseline="0" noProof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Number of new library users from service target group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GB" sz="1800" kern="1200" baseline="0" noProof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Data on service use by target group</a:t>
                      </a:r>
                      <a:endParaRPr lang="en-GB" sz="1800" kern="1200" baseline="0" noProof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indent="0" algn="l" defTabSz="457200" rtl="0" eaLnBrk="1" latinLnBrk="0" hangingPunct="1">
                        <a:buFont typeface="+mj-lt"/>
                        <a:buNone/>
                      </a:pPr>
                      <a:r>
                        <a:rPr lang="en-GB" sz="1800" b="1" kern="120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Commitment by library authority and community to sustain the service</a:t>
                      </a:r>
                      <a:endParaRPr lang="en-GB" sz="1800" b="1" kern="1200" noProof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GB" sz="1800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Support demonstrating commitments by authorities or community in relation to the service</a:t>
                      </a:r>
                      <a:endParaRPr lang="en-GB" sz="1800" kern="1200" baseline="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indent="0" algn="l" defTabSz="457200" rtl="0" eaLnBrk="1" latinLnBrk="0" hangingPunct="1">
                        <a:buFont typeface="+mj-lt"/>
                        <a:buNone/>
                      </a:pPr>
                      <a:r>
                        <a:rPr lang="en-GB" sz="1800" b="1" kern="120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Strengthened</a:t>
                      </a:r>
                      <a:r>
                        <a:rPr lang="en-GB" sz="1800" b="1" kern="1200" baseline="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or new partnerships</a:t>
                      </a:r>
                      <a:endParaRPr lang="en-GB" sz="1800" b="1" kern="1200" noProof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GB" sz="1800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List of new partners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GB" sz="1800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Feedback from partners</a:t>
                      </a:r>
                      <a:endParaRPr lang="en-GB" sz="1800" kern="1200" baseline="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indent="0" algn="l" defTabSz="457200" rtl="0" eaLnBrk="1" latinLnBrk="0" hangingPunct="1">
                        <a:buFont typeface="+mj-lt"/>
                        <a:buNone/>
                      </a:pPr>
                      <a:r>
                        <a:rPr lang="en-GB" sz="1800" b="1" kern="120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Increased social and economic benefits to the individuals</a:t>
                      </a:r>
                      <a:r>
                        <a:rPr lang="en-GB" sz="1800" b="1" kern="1200" baseline="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and communities</a:t>
                      </a:r>
                      <a:endParaRPr lang="en-GB" sz="1800" b="1" kern="1200" noProof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GB" sz="1800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Perceived changes in the lives of target group users </a:t>
                      </a:r>
                      <a:endParaRPr lang="en-GB" sz="1800" kern="1200" baseline="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64552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z="4600" dirty="0" err="1" smtClean="0"/>
              <a:t>Results</a:t>
            </a:r>
            <a:r>
              <a:rPr lang="lt-LT" sz="4600" dirty="0" smtClean="0"/>
              <a:t> </a:t>
            </a:r>
            <a:r>
              <a:rPr lang="lt-LT" sz="4600" dirty="0" smtClean="0"/>
              <a:t>map</a:t>
            </a:r>
            <a:endParaRPr lang="lt-LT" sz="46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21889" t="22135" r="24378" b="17448"/>
          <a:stretch/>
        </p:blipFill>
        <p:spPr>
          <a:xfrm>
            <a:off x="468000" y="1390650"/>
            <a:ext cx="8046080" cy="508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239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z="4600" dirty="0" err="1" smtClean="0"/>
              <a:t>User</a:t>
            </a:r>
            <a:r>
              <a:rPr lang="lt-LT" sz="4600" dirty="0" smtClean="0"/>
              <a:t> </a:t>
            </a:r>
            <a:r>
              <a:rPr lang="lt-LT" sz="4600" dirty="0" smtClean="0"/>
              <a:t>survey</a:t>
            </a:r>
            <a:endParaRPr lang="lt-LT" sz="4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2328" t="11718" r="23353" b="13020"/>
          <a:stretch/>
        </p:blipFill>
        <p:spPr>
          <a:xfrm>
            <a:off x="620401" y="1451470"/>
            <a:ext cx="6466200" cy="5037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882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rial Black" pitchFamily="34" charset="0"/>
                <a:cs typeface="Arial Black" pitchFamily="34" charset="0"/>
              </a:rPr>
              <a:t>Results and impact</a:t>
            </a:r>
            <a:endParaRPr lang="lt-LT" smtClean="0">
              <a:latin typeface="Arial Black" pitchFamily="34" charset="0"/>
              <a:cs typeface="Arial Black" pitchFamily="34" charset="0"/>
            </a:endParaRPr>
          </a:p>
        </p:txBody>
      </p:sp>
      <p:sp>
        <p:nvSpPr>
          <p:cNvPr id="29699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600" smtClean="0"/>
              <a:t>39, just under 50% of the library’s 82 trainees, have found jobs</a:t>
            </a:r>
          </a:p>
          <a:p>
            <a:r>
              <a:rPr lang="en-US" sz="2600" smtClean="0"/>
              <a:t>The number of library users increased by 74%</a:t>
            </a:r>
          </a:p>
          <a:p>
            <a:r>
              <a:rPr lang="en-US" sz="2600" smtClean="0"/>
              <a:t>The number of unemployed library users increased by 176% </a:t>
            </a:r>
            <a:br>
              <a:rPr lang="en-US" sz="2600" smtClean="0"/>
            </a:br>
            <a:endParaRPr lang="lt-LT" sz="2600" smtClean="0"/>
          </a:p>
        </p:txBody>
      </p:sp>
      <p:pic>
        <p:nvPicPr>
          <p:cNvPr id="29700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2347913"/>
            <a:ext cx="4038600" cy="3028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rial Black" pitchFamily="34" charset="0"/>
                <a:cs typeface="Arial Black" pitchFamily="34" charset="0"/>
              </a:rPr>
              <a:t>Results and impact</a:t>
            </a:r>
            <a:endParaRPr lang="lt-LT" smtClean="0">
              <a:latin typeface="Arial Black" pitchFamily="34" charset="0"/>
              <a:cs typeface="Arial Black" pitchFamily="34" charset="0"/>
            </a:endParaRPr>
          </a:p>
        </p:txBody>
      </p:sp>
      <p:sp>
        <p:nvSpPr>
          <p:cNvPr id="3072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600" dirty="0" smtClean="0"/>
              <a:t>The library w</a:t>
            </a:r>
            <a:r>
              <a:rPr lang="lt-LT" sz="2600" dirty="0" smtClean="0"/>
              <a:t>on</a:t>
            </a:r>
            <a:r>
              <a:rPr lang="en-US" sz="2600" dirty="0" smtClean="0"/>
              <a:t> municipality recognition and </a:t>
            </a:r>
            <a:r>
              <a:rPr lang="en-US" sz="2600" dirty="0" smtClean="0"/>
              <a:t>got </a:t>
            </a:r>
            <a:r>
              <a:rPr lang="en-US" sz="2600" dirty="0" smtClean="0"/>
              <a:t>new building</a:t>
            </a:r>
          </a:p>
          <a:p>
            <a:r>
              <a:rPr lang="en-US" sz="2600" dirty="0" smtClean="0"/>
              <a:t>The director of </a:t>
            </a:r>
            <a:r>
              <a:rPr lang="en-US" sz="2600" dirty="0" err="1" smtClean="0"/>
              <a:t>Buchim</a:t>
            </a:r>
            <a:r>
              <a:rPr lang="en-US" sz="2600" dirty="0" smtClean="0"/>
              <a:t> copper mine expressed his support </a:t>
            </a:r>
            <a:r>
              <a:rPr lang="lt-LT" sz="2600" dirty="0" smtClean="0"/>
              <a:t>and provided funding </a:t>
            </a:r>
            <a:r>
              <a:rPr lang="en-US" sz="2600" dirty="0" smtClean="0"/>
              <a:t>to the library’s training</a:t>
            </a:r>
          </a:p>
          <a:p>
            <a:r>
              <a:rPr lang="en-US" sz="2600" dirty="0" smtClean="0"/>
              <a:t>The library w</a:t>
            </a:r>
            <a:r>
              <a:rPr lang="lt-LT" sz="2600" dirty="0" smtClean="0"/>
              <a:t>on</a:t>
            </a:r>
            <a:r>
              <a:rPr lang="en-US" sz="2600" dirty="0" smtClean="0"/>
              <a:t> ERSTE Foundation 2011 Award for Social Integration</a:t>
            </a:r>
          </a:p>
          <a:p>
            <a:endParaRPr lang="en-US" sz="2600" dirty="0" smtClean="0"/>
          </a:p>
          <a:p>
            <a:endParaRPr lang="lt-LT" sz="2600" dirty="0" smtClean="0"/>
          </a:p>
        </p:txBody>
      </p:sp>
      <p:pic>
        <p:nvPicPr>
          <p:cNvPr id="30724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2347913"/>
            <a:ext cx="4038600" cy="3028950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7"/>
          <p:cNvSpPr>
            <a:spLocks noGrp="1"/>
          </p:cNvSpPr>
          <p:nvPr>
            <p:ph type="title"/>
          </p:nvPr>
        </p:nvSpPr>
        <p:spPr>
          <a:xfrm>
            <a:off x="468313" y="403225"/>
            <a:ext cx="8229600" cy="1062038"/>
          </a:xfrm>
        </p:spPr>
        <p:txBody>
          <a:bodyPr/>
          <a:lstStyle/>
          <a:p>
            <a:r>
              <a:rPr lang="en-US" smtClean="0">
                <a:latin typeface="Arial Black" pitchFamily="34" charset="0"/>
                <a:cs typeface="Arial Black" pitchFamily="34" charset="0"/>
              </a:rPr>
              <a:t>1 year after</a:t>
            </a:r>
            <a:endParaRPr lang="lt-LT" smtClean="0">
              <a:latin typeface="Arial Black" pitchFamily="34" charset="0"/>
              <a:cs typeface="Arial Black" pitchFamily="34" charset="0"/>
            </a:endParaRPr>
          </a:p>
        </p:txBody>
      </p:sp>
      <p:graphicFrame>
        <p:nvGraphicFramePr>
          <p:cNvPr id="31747" name="Chart 3"/>
          <p:cNvGraphicFramePr>
            <a:graphicFrameLocks/>
          </p:cNvGraphicFramePr>
          <p:nvPr/>
        </p:nvGraphicFramePr>
        <p:xfrm>
          <a:off x="644525" y="1668463"/>
          <a:ext cx="8104188" cy="502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6" r:id="rId3" imgW="8102286" imgH="5029636" progId="Excel.Chart.8">
                  <p:embed/>
                </p:oleObj>
              </mc:Choice>
              <mc:Fallback>
                <p:oleObj r:id="rId3" imgW="8102286" imgH="5029636" progId="Excel.Chart.8">
                  <p:embed/>
                  <p:pic>
                    <p:nvPicPr>
                      <p:cNvPr id="0" name="Chart 3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525" y="1668463"/>
                        <a:ext cx="8104188" cy="5029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7"/>
          <p:cNvSpPr>
            <a:spLocks noGrp="1"/>
          </p:cNvSpPr>
          <p:nvPr>
            <p:ph type="title"/>
          </p:nvPr>
        </p:nvSpPr>
        <p:spPr>
          <a:xfrm>
            <a:off x="468313" y="403225"/>
            <a:ext cx="8229600" cy="1062038"/>
          </a:xfrm>
        </p:spPr>
        <p:txBody>
          <a:bodyPr/>
          <a:lstStyle/>
          <a:p>
            <a:r>
              <a:rPr lang="en-US" smtClean="0">
                <a:latin typeface="Arial Black" pitchFamily="34" charset="0"/>
                <a:cs typeface="Arial Black" pitchFamily="34" charset="0"/>
              </a:rPr>
              <a:t>1 year after</a:t>
            </a:r>
            <a:endParaRPr lang="lt-LT" smtClean="0">
              <a:latin typeface="Arial Black" pitchFamily="34" charset="0"/>
              <a:cs typeface="Arial Black" pitchFamily="34" charset="0"/>
            </a:endParaRPr>
          </a:p>
        </p:txBody>
      </p:sp>
      <p:graphicFrame>
        <p:nvGraphicFramePr>
          <p:cNvPr id="32771" name="Chart 9"/>
          <p:cNvGraphicFramePr>
            <a:graphicFrameLocks/>
          </p:cNvGraphicFramePr>
          <p:nvPr/>
        </p:nvGraphicFramePr>
        <p:xfrm>
          <a:off x="727075" y="1558925"/>
          <a:ext cx="8021638" cy="4960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80" r:id="rId3" imgW="8023031" imgH="4962574" progId="Excel.Chart.8">
                  <p:embed/>
                </p:oleObj>
              </mc:Choice>
              <mc:Fallback>
                <p:oleObj r:id="rId3" imgW="8023031" imgH="4962574" progId="Excel.Chart.8">
                  <p:embed/>
                  <p:pic>
                    <p:nvPicPr>
                      <p:cNvPr id="0" name="Chart 9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7075" y="1558925"/>
                        <a:ext cx="8021638" cy="4960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5" descr="eiflwewhitetrans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43163"/>
            <a:ext cx="9144000" cy="441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extBox 2"/>
          <p:cNvSpPr txBox="1">
            <a:spLocks noChangeArrowheads="1"/>
          </p:cNvSpPr>
          <p:nvPr/>
        </p:nvSpPr>
        <p:spPr bwMode="auto">
          <a:xfrm>
            <a:off x="466725" y="401638"/>
            <a:ext cx="8164513" cy="258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GB" sz="5400">
                <a:solidFill>
                  <a:schemeClr val="accent1"/>
                </a:solidFill>
                <a:latin typeface="Arial Black" pitchFamily="34" charset="0"/>
                <a:ea typeface="ＭＳ Ｐゴシック" pitchFamily="34" charset="-128"/>
              </a:rPr>
              <a:t>Everything counts: impact stories leading to success</a:t>
            </a:r>
            <a:endParaRPr lang="en-US" sz="5400">
              <a:solidFill>
                <a:schemeClr val="accent1"/>
              </a:solidFill>
              <a:latin typeface="Arial Black" pitchFamily="34" charset="0"/>
              <a:ea typeface="ＭＳ Ｐゴシック" pitchFamily="34" charset="-128"/>
            </a:endParaRPr>
          </a:p>
        </p:txBody>
      </p:sp>
      <p:sp>
        <p:nvSpPr>
          <p:cNvPr id="14340" name="TextBox 4"/>
          <p:cNvSpPr txBox="1">
            <a:spLocks noChangeArrowheads="1"/>
          </p:cNvSpPr>
          <p:nvPr/>
        </p:nvSpPr>
        <p:spPr bwMode="auto">
          <a:xfrm>
            <a:off x="466725" y="4151313"/>
            <a:ext cx="8164513" cy="217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GB" sz="4500" b="1">
                <a:ea typeface="ＭＳ Ｐゴシック" pitchFamily="34" charset="-128"/>
              </a:rPr>
              <a:t>Ramune Petuchovaite</a:t>
            </a:r>
          </a:p>
          <a:p>
            <a:pPr algn="ctr" eaLnBrk="1" hangingPunct="1"/>
            <a:r>
              <a:rPr lang="en-GB" sz="4500" b="1">
                <a:ea typeface="ＭＳ Ｐゴシック" pitchFamily="34" charset="-128"/>
              </a:rPr>
              <a:t>Ugne Lipeikaite</a:t>
            </a:r>
          </a:p>
          <a:p>
            <a:pPr algn="ctr" eaLnBrk="1" hangingPunct="1"/>
            <a:r>
              <a:rPr lang="en-GB" sz="4500" b="1">
                <a:ea typeface="ＭＳ Ｐゴシック" pitchFamily="34" charset="-128"/>
              </a:rPr>
              <a:t>EIFL-PLIP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7"/>
          <p:cNvSpPr>
            <a:spLocks noGrp="1"/>
          </p:cNvSpPr>
          <p:nvPr>
            <p:ph type="title"/>
          </p:nvPr>
        </p:nvSpPr>
        <p:spPr>
          <a:xfrm>
            <a:off x="468313" y="403225"/>
            <a:ext cx="8229600" cy="1062038"/>
          </a:xfrm>
        </p:spPr>
        <p:txBody>
          <a:bodyPr/>
          <a:lstStyle/>
          <a:p>
            <a:r>
              <a:rPr lang="en-US" smtClean="0">
                <a:latin typeface="Arial Black" pitchFamily="34" charset="0"/>
                <a:cs typeface="Arial Black" pitchFamily="34" charset="0"/>
              </a:rPr>
              <a:t>1 year after</a:t>
            </a:r>
            <a:endParaRPr lang="lt-LT" smtClean="0">
              <a:latin typeface="Arial Black" pitchFamily="34" charset="0"/>
              <a:cs typeface="Arial Black" pitchFamily="34" charset="0"/>
            </a:endParaRPr>
          </a:p>
        </p:txBody>
      </p:sp>
      <p:graphicFrame>
        <p:nvGraphicFramePr>
          <p:cNvPr id="33795" name="Chart 3"/>
          <p:cNvGraphicFramePr>
            <a:graphicFrameLocks/>
          </p:cNvGraphicFramePr>
          <p:nvPr/>
        </p:nvGraphicFramePr>
        <p:xfrm>
          <a:off x="712788" y="1531938"/>
          <a:ext cx="8035925" cy="5083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04" r:id="rId3" imgW="8035224" imgH="5084505" progId="Excel.Chart.8">
                  <p:embed/>
                </p:oleObj>
              </mc:Choice>
              <mc:Fallback>
                <p:oleObj r:id="rId3" imgW="8035224" imgH="5084505" progId="Excel.Chart.8">
                  <p:embed/>
                  <p:pic>
                    <p:nvPicPr>
                      <p:cNvPr id="0" name="Chart 3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2788" y="1531938"/>
                        <a:ext cx="8035925" cy="5083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600" smtClean="0">
                <a:latin typeface="Arial Black" pitchFamily="34" charset="0"/>
                <a:cs typeface="Arial Black" pitchFamily="34" charset="0"/>
              </a:rPr>
              <a:t>Documenting success</a:t>
            </a:r>
            <a:endParaRPr lang="lt-LT" sz="4600" smtClean="0">
              <a:latin typeface="Arial Black" pitchFamily="34" charset="0"/>
              <a:cs typeface="Arial Black" pitchFamily="34" charset="0"/>
            </a:endParaRPr>
          </a:p>
        </p:txBody>
      </p:sp>
      <p:pic>
        <p:nvPicPr>
          <p:cNvPr id="3482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54" t="11192" r="32724" b="5595"/>
          <a:stretch>
            <a:fillRect/>
          </a:stretch>
        </p:blipFill>
        <p:spPr>
          <a:xfrm>
            <a:off x="969963" y="1600200"/>
            <a:ext cx="3165475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49" t="11298" r="40939" b="5861"/>
          <a:stretch/>
        </p:blipFill>
        <p:spPr bwMode="auto">
          <a:xfrm>
            <a:off x="4624755" y="1600201"/>
            <a:ext cx="3217652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Virus of innovation</a:t>
            </a:r>
            <a:endParaRPr lang="lt-LT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457200" y="1846372"/>
            <a:ext cx="4038600" cy="4279791"/>
          </a:xfrm>
        </p:spPr>
        <p:txBody>
          <a:bodyPr/>
          <a:lstStyle/>
          <a:p>
            <a:r>
              <a:rPr lang="en-GB" sz="3000" dirty="0" smtClean="0"/>
              <a:t>New libraries already take up our experience: Bulgaria, Croatia, South Africa, Uganda, etc.</a:t>
            </a:r>
          </a:p>
          <a:p>
            <a:r>
              <a:rPr lang="en-GB" sz="3000" dirty="0" smtClean="0"/>
              <a:t>We want new ones to innovate!</a:t>
            </a:r>
          </a:p>
          <a:p>
            <a:pPr marL="0" indent="0">
              <a:buNone/>
            </a:pPr>
            <a:endParaRPr lang="lt-LT" sz="3000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7175" y="1846372"/>
            <a:ext cx="4100865" cy="2901461"/>
          </a:xfrm>
        </p:spPr>
      </p:pic>
      <p:sp>
        <p:nvSpPr>
          <p:cNvPr id="10" name="TextBox 9"/>
          <p:cNvSpPr txBox="1"/>
          <p:nvPr/>
        </p:nvSpPr>
        <p:spPr>
          <a:xfrm>
            <a:off x="674075" y="6031533"/>
            <a:ext cx="56733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+mn-lt"/>
                <a:ea typeface="ＭＳ Ｐゴシック" pitchFamily="34" charset="-128"/>
                <a:cs typeface="MS PGothic" pitchFamily="34" charset="-128"/>
              </a:rPr>
              <a:t>Check out </a:t>
            </a:r>
            <a:r>
              <a:rPr lang="en-GB" sz="3200" dirty="0" smtClean="0">
                <a:latin typeface="+mn-lt"/>
                <a:ea typeface="ＭＳ Ｐゴシック" pitchFamily="34" charset="-128"/>
                <a:cs typeface="MS PGothic" pitchFamily="34" charset="-128"/>
              </a:rPr>
              <a:t>36 case </a:t>
            </a:r>
            <a:r>
              <a:rPr lang="en-GB" sz="3200" dirty="0">
                <a:latin typeface="+mn-lt"/>
                <a:ea typeface="ＭＳ Ｐゴシック" pitchFamily="34" charset="-128"/>
                <a:cs typeface="MS PGothic" pitchFamily="34" charset="-128"/>
              </a:rPr>
              <a:t>studies at: </a:t>
            </a:r>
            <a:endParaRPr lang="lt-LT" sz="3200" dirty="0">
              <a:latin typeface="+mn-lt"/>
              <a:ea typeface="ＭＳ Ｐゴシック" pitchFamily="34" charset="-128"/>
              <a:cs typeface="MS PGothic" pitchFamily="34" charset="-12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66835" y="4747840"/>
            <a:ext cx="449514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i="1" dirty="0" smtClean="0"/>
              <a:t>Source: </a:t>
            </a:r>
            <a:r>
              <a:rPr lang="lt-LT" sz="1100" i="1" dirty="0" smtClean="0">
                <a:hlinkClick r:id="rId4"/>
              </a:rPr>
              <a:t>http</a:t>
            </a:r>
            <a:r>
              <a:rPr lang="lt-LT" sz="1100" i="1" dirty="0">
                <a:hlinkClick r:id="rId4"/>
              </a:rPr>
              <a:t>://www.flickr.com/photos/37488016@N08/7154565781/</a:t>
            </a:r>
            <a:endParaRPr lang="lt-LT" sz="1100" i="1" dirty="0"/>
          </a:p>
        </p:txBody>
      </p:sp>
    </p:spTree>
    <p:extLst>
      <p:ext uri="{BB962C8B-B14F-4D97-AF65-F5344CB8AC3E}">
        <p14:creationId xmlns:p14="http://schemas.microsoft.com/office/powerpoint/2010/main" val="17105705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639763" y="274638"/>
            <a:ext cx="7924800" cy="1325562"/>
          </a:xfrm>
        </p:spPr>
        <p:txBody>
          <a:bodyPr/>
          <a:lstStyle/>
          <a:p>
            <a:r>
              <a:rPr lang="en-US" sz="4400" smtClean="0">
                <a:solidFill>
                  <a:srgbClr val="93C1CB"/>
                </a:solidFill>
                <a:latin typeface="Arial Black" pitchFamily="34" charset="0"/>
                <a:cs typeface="Arial Black" pitchFamily="34" charset="0"/>
              </a:rPr>
              <a:t>Stay connected</a:t>
            </a:r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>
          <a:xfrm>
            <a:off x="457200" y="2141538"/>
            <a:ext cx="8924925" cy="4329112"/>
          </a:xfrm>
        </p:spPr>
        <p:txBody>
          <a:bodyPr/>
          <a:lstStyle/>
          <a:p>
            <a:r>
              <a:rPr lang="en-US" smtClean="0">
                <a:solidFill>
                  <a:srgbClr val="93C1CB"/>
                </a:solidFill>
              </a:rPr>
              <a:t>Website </a:t>
            </a:r>
            <a:r>
              <a:rPr lang="en-US" smtClean="0"/>
              <a:t>- www.eifl.net</a:t>
            </a:r>
          </a:p>
          <a:p>
            <a:r>
              <a:rPr lang="en-US" smtClean="0">
                <a:solidFill>
                  <a:srgbClr val="93C1CB"/>
                </a:solidFill>
              </a:rPr>
              <a:t>Online newsletter </a:t>
            </a:r>
            <a:r>
              <a:rPr lang="en-US" smtClean="0"/>
              <a:t>- www.eifl.net/subscribe</a:t>
            </a:r>
            <a:endParaRPr lang="en-US" smtClean="0">
              <a:solidFill>
                <a:srgbClr val="93C1CB"/>
              </a:solidFill>
            </a:endParaRPr>
          </a:p>
          <a:p>
            <a:r>
              <a:rPr lang="en-US" smtClean="0">
                <a:solidFill>
                  <a:srgbClr val="93C1CB"/>
                </a:solidFill>
              </a:rPr>
              <a:t>Mailing lists </a:t>
            </a:r>
            <a:r>
              <a:rPr lang="en-US" smtClean="0"/>
              <a:t>for EIFL programmes </a:t>
            </a:r>
          </a:p>
          <a:p>
            <a:r>
              <a:rPr lang="en-US" smtClean="0"/>
              <a:t>  	facebook.com/eiflnet</a:t>
            </a:r>
          </a:p>
          <a:p>
            <a:r>
              <a:rPr lang="en-US" smtClean="0"/>
              <a:t>     twitter.com/eiflnet</a:t>
            </a:r>
          </a:p>
          <a:p>
            <a:endParaRPr lang="en-US" smtClean="0"/>
          </a:p>
        </p:txBody>
      </p:sp>
      <p:pic>
        <p:nvPicPr>
          <p:cNvPr id="36868" name="Picture 6" descr="http://th24.photobucket.com/albums/c29/timsherman777/th_facebook-icon-smal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33863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9" name="Picture 8" descr="http://www.clearlyclassyevents.com/images/twitteric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925" y="5067300"/>
            <a:ext cx="595313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803275" y="274638"/>
            <a:ext cx="7924800" cy="1325562"/>
          </a:xfrm>
        </p:spPr>
        <p:txBody>
          <a:bodyPr/>
          <a:lstStyle/>
          <a:p>
            <a:r>
              <a:rPr lang="en-US" sz="4400" smtClean="0">
                <a:solidFill>
                  <a:schemeClr val="tx1"/>
                </a:solidFill>
                <a:latin typeface="Arial Black" pitchFamily="34" charset="0"/>
                <a:cs typeface="Arial Black" pitchFamily="34" charset="0"/>
              </a:rPr>
              <a:t>Thank you </a:t>
            </a:r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>
          <a:xfrm>
            <a:off x="852488" y="2058988"/>
            <a:ext cx="8229600" cy="4329112"/>
          </a:xfrm>
        </p:spPr>
        <p:txBody>
          <a:bodyPr/>
          <a:lstStyle/>
          <a:p>
            <a:pPr>
              <a:buFont typeface="Arial" pitchFamily="34" charset="0"/>
              <a:buNone/>
            </a:pPr>
            <a:r>
              <a:rPr lang="en-US" sz="4400" smtClean="0">
                <a:hlinkClick r:id="rId2"/>
              </a:rPr>
              <a:t>ramune.petuchovaite@eifl.net</a:t>
            </a:r>
            <a:endParaRPr lang="en-US" sz="4400" smtClean="0"/>
          </a:p>
          <a:p>
            <a:pPr>
              <a:buFont typeface="Arial" pitchFamily="34" charset="0"/>
              <a:buNone/>
            </a:pPr>
            <a:r>
              <a:rPr lang="en-US" sz="4400" smtClean="0">
                <a:hlinkClick r:id="rId3"/>
              </a:rPr>
              <a:t>ugne.lipeikaite@eifl.net</a:t>
            </a:r>
            <a:r>
              <a:rPr lang="en-US" sz="4400" smtClean="0"/>
              <a:t> </a:t>
            </a:r>
          </a:p>
          <a:p>
            <a:pPr>
              <a:buFont typeface="Arial" pitchFamily="34" charset="0"/>
              <a:buNone/>
            </a:pPr>
            <a:endParaRPr lang="en-US" sz="1500" smtClean="0"/>
          </a:p>
          <a:p>
            <a:pPr>
              <a:buFont typeface="Arial" pitchFamily="34" charset="0"/>
              <a:buNone/>
            </a:pPr>
            <a:r>
              <a:rPr lang="en-US" sz="4400" smtClean="0"/>
              <a:t>www.eifl.net/plip</a:t>
            </a:r>
          </a:p>
          <a:p>
            <a:pPr>
              <a:buFont typeface="Arial" pitchFamily="34" charset="0"/>
              <a:buNone/>
            </a:pPr>
            <a:endParaRPr lang="en-US" sz="4400" smtClean="0"/>
          </a:p>
        </p:txBody>
      </p:sp>
      <p:pic>
        <p:nvPicPr>
          <p:cNvPr id="37892" name="Picture 6" descr="http://farm7.static.flickr.com/6133/5997272041_c513daf9e9_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22925"/>
            <a:ext cx="1646238" cy="123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3" name="Picture 1" descr="C:\Users\Breda\Pictures\AgroLib.bm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9775" y="5619750"/>
            <a:ext cx="1317625" cy="123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0975" y="5619750"/>
            <a:ext cx="1506538" cy="123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5" name="Picture 2" descr="http://farm7.static.flickr.com/6071/6100212150_06a46cfe3f_m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3463" y="5592763"/>
            <a:ext cx="1763712" cy="1233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Connector 9"/>
          <p:cNvCxnSpPr>
            <a:cxnSpLocks noChangeShapeType="1"/>
          </p:cNvCxnSpPr>
          <p:nvPr/>
        </p:nvCxnSpPr>
        <p:spPr bwMode="auto">
          <a:xfrm>
            <a:off x="0" y="5335588"/>
            <a:ext cx="9144000" cy="14287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pic>
        <p:nvPicPr>
          <p:cNvPr id="37897" name="Picture 15" descr="http://farm7.static.flickr.com/6007/5997272001_6572db1de7_m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7213" y="5622925"/>
            <a:ext cx="1841500" cy="123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933450" y="274638"/>
            <a:ext cx="7670800" cy="1682750"/>
          </a:xfrm>
        </p:spPr>
        <p:txBody>
          <a:bodyPr anchor="t"/>
          <a:lstStyle/>
          <a:p>
            <a:r>
              <a:rPr lang="en-US" sz="4800" b="1" smtClean="0">
                <a:latin typeface="Arial Black" pitchFamily="34" charset="0"/>
                <a:cs typeface="Arial Black" pitchFamily="34" charset="0"/>
              </a:rPr>
              <a:t>Who we are</a:t>
            </a:r>
          </a:p>
        </p:txBody>
      </p:sp>
      <p:sp>
        <p:nvSpPr>
          <p:cNvPr id="15363" name="Content Placeholder 10"/>
          <p:cNvSpPr>
            <a:spLocks noGrp="1"/>
          </p:cNvSpPr>
          <p:nvPr>
            <p:ph idx="1"/>
          </p:nvPr>
        </p:nvSpPr>
        <p:spPr>
          <a:xfrm>
            <a:off x="547688" y="1806575"/>
            <a:ext cx="4089400" cy="4586288"/>
          </a:xfrm>
        </p:spPr>
        <p:txBody>
          <a:bodyPr/>
          <a:lstStyle/>
          <a:p>
            <a:pPr>
              <a:buFont typeface="Arial" pitchFamily="34" charset="0"/>
              <a:buNone/>
            </a:pPr>
            <a:r>
              <a:rPr lang="en-US" sz="2800" smtClean="0"/>
              <a:t>EIFL is an international not-for-profit organization dedicated to enabling </a:t>
            </a:r>
            <a:r>
              <a:rPr lang="en-US" sz="2800" smtClean="0">
                <a:solidFill>
                  <a:schemeClr val="accent1"/>
                </a:solidFill>
              </a:rPr>
              <a:t>access to knowledge </a:t>
            </a:r>
            <a:r>
              <a:rPr lang="en-US" sz="2800" smtClean="0"/>
              <a:t>through libraries in more than </a:t>
            </a:r>
            <a:r>
              <a:rPr lang="en-US" sz="2800" smtClean="0">
                <a:solidFill>
                  <a:schemeClr val="accent1"/>
                </a:solidFill>
              </a:rPr>
              <a:t>60 developing and transition countries </a:t>
            </a:r>
            <a:r>
              <a:rPr lang="en-US" sz="2800" smtClean="0"/>
              <a:t>in Africa, Asia, Europe and Latin America.</a:t>
            </a:r>
          </a:p>
        </p:txBody>
      </p:sp>
      <p:pic>
        <p:nvPicPr>
          <p:cNvPr id="1536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2362200"/>
            <a:ext cx="4140200" cy="285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762000" y="142875"/>
            <a:ext cx="7924800" cy="1325563"/>
          </a:xfrm>
        </p:spPr>
        <p:txBody>
          <a:bodyPr/>
          <a:lstStyle/>
          <a:p>
            <a:r>
              <a:rPr lang="en-US" sz="4800" smtClean="0">
                <a:latin typeface="Arial Black" pitchFamily="34" charset="0"/>
                <a:cs typeface="Arial Black" pitchFamily="34" charset="0"/>
              </a:rPr>
              <a:t>EIFL Programmes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457200" y="1898650"/>
            <a:ext cx="8229600" cy="4329113"/>
          </a:xfrm>
        </p:spPr>
        <p:txBody>
          <a:bodyPr/>
          <a:lstStyle/>
          <a:p>
            <a:r>
              <a:rPr lang="en-US" smtClean="0"/>
              <a:t>EIFL-Licensing</a:t>
            </a:r>
          </a:p>
          <a:p>
            <a:r>
              <a:rPr lang="en-US" smtClean="0"/>
              <a:t>EIFL-OA: open access</a:t>
            </a:r>
          </a:p>
          <a:p>
            <a:r>
              <a:rPr lang="en-US" smtClean="0"/>
              <a:t>EIFL-IP: copyright and libraries</a:t>
            </a:r>
          </a:p>
          <a:p>
            <a:r>
              <a:rPr lang="en-US" smtClean="0"/>
              <a:t>EIFL-FOSS: free and open source software</a:t>
            </a:r>
          </a:p>
          <a:p>
            <a:r>
              <a:rPr lang="en-US" b="1" smtClean="0">
                <a:solidFill>
                  <a:schemeClr val="accent1"/>
                </a:solidFill>
              </a:rPr>
              <a:t>EIFL-PLIP: Public Library Innovation Programme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smtClean="0">
                <a:latin typeface="Arial Black" pitchFamily="34" charset="0"/>
                <a:cs typeface="Arial Black" pitchFamily="34" charset="0"/>
              </a:rPr>
              <a:t>EIFL-PLIP</a:t>
            </a:r>
            <a:br>
              <a:rPr lang="en-US" sz="4800" smtClean="0">
                <a:latin typeface="Arial Black" pitchFamily="34" charset="0"/>
                <a:cs typeface="Arial Black" pitchFamily="34" charset="0"/>
              </a:rPr>
            </a:br>
            <a:r>
              <a:rPr lang="en-US" sz="4800" smtClean="0">
                <a:latin typeface="Arial Black" pitchFamily="34" charset="0"/>
                <a:cs typeface="Arial Black" pitchFamily="34" charset="0"/>
              </a:rPr>
              <a:t>context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457200" y="1977765"/>
            <a:ext cx="8229600" cy="4329112"/>
          </a:xfrm>
        </p:spPr>
        <p:txBody>
          <a:bodyPr/>
          <a:lstStyle/>
          <a:p>
            <a:r>
              <a:rPr lang="en-US" sz="2800" dirty="0" smtClean="0"/>
              <a:t>Technology offers public libraries new opportunities to increase access to knowledge, helping to improve standards of living and transform lives.</a:t>
            </a:r>
          </a:p>
          <a:p>
            <a:r>
              <a:rPr lang="en-US" sz="2800" dirty="0" smtClean="0"/>
              <a:t>Yet, in most countries where the need is greatest, public libraries are under-resourced.</a:t>
            </a:r>
          </a:p>
          <a:p>
            <a:r>
              <a:rPr lang="en-US" sz="2800" dirty="0" smtClean="0"/>
              <a:t>EIFL supports public libraries to use technology creatively to develop innovative services to meet the needs of their communities.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 smtClean="0">
                <a:latin typeface="Arial Black" pitchFamily="34" charset="0"/>
                <a:cs typeface="Arial Black" pitchFamily="34" charset="0"/>
              </a:rPr>
              <a:t>PLIP priority areas</a:t>
            </a:r>
            <a:br>
              <a:rPr lang="en-US" sz="4800" b="1" dirty="0" smtClean="0">
                <a:latin typeface="Arial Black" pitchFamily="34" charset="0"/>
                <a:cs typeface="Arial Black" pitchFamily="34" charset="0"/>
              </a:rPr>
            </a:br>
            <a:endParaRPr lang="en-US" sz="2800" dirty="0" smtClean="0">
              <a:latin typeface="Arial Black" pitchFamily="34" charset="0"/>
              <a:cs typeface="Arial Black" pitchFamily="34" charset="0"/>
            </a:endParaRP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266700" y="1649413"/>
            <a:ext cx="8229600" cy="3113087"/>
          </a:xfrm>
        </p:spPr>
        <p:txBody>
          <a:bodyPr/>
          <a:lstStyle/>
          <a:p>
            <a:pPr>
              <a:defRPr/>
            </a:pPr>
            <a:r>
              <a:rPr lang="sl-SI" sz="3200" dirty="0" smtClean="0"/>
              <a:t>Children</a:t>
            </a:r>
            <a:r>
              <a:rPr lang="en-GB" sz="3200" dirty="0" smtClean="0"/>
              <a:t> and y</a:t>
            </a:r>
            <a:r>
              <a:rPr lang="sl-SI" sz="3200" dirty="0" smtClean="0"/>
              <a:t>outh at risk</a:t>
            </a:r>
            <a:r>
              <a:rPr lang="en-US" sz="3200" dirty="0" smtClean="0"/>
              <a:t> </a:t>
            </a:r>
            <a:endParaRPr lang="sl-SI" sz="3200" dirty="0" smtClean="0"/>
          </a:p>
          <a:p>
            <a:pPr>
              <a:defRPr/>
            </a:pPr>
            <a:r>
              <a:rPr lang="en-GB" sz="3200" dirty="0" smtClean="0"/>
              <a:t>Agriculture</a:t>
            </a:r>
          </a:p>
          <a:p>
            <a:pPr>
              <a:defRPr/>
            </a:pPr>
            <a:r>
              <a:rPr lang="en-GB" sz="3200" dirty="0" smtClean="0"/>
              <a:t>Health</a:t>
            </a:r>
            <a:endParaRPr lang="sl-SI" sz="3200" dirty="0" smtClean="0"/>
          </a:p>
          <a:p>
            <a:pPr>
              <a:defRPr/>
            </a:pPr>
            <a:r>
              <a:rPr lang="sl-SI" sz="3200" dirty="0" smtClean="0"/>
              <a:t>Employment</a:t>
            </a:r>
            <a:r>
              <a:rPr lang="en-GB" sz="3200" dirty="0" smtClean="0"/>
              <a:t> and job creation</a:t>
            </a:r>
          </a:p>
          <a:p>
            <a:pPr>
              <a:defRPr/>
            </a:pPr>
            <a:endParaRPr lang="en-GB" sz="3200" dirty="0"/>
          </a:p>
          <a:p>
            <a:pPr marL="0" indent="0" algn="ctr">
              <a:buNone/>
              <a:defRPr/>
            </a:pPr>
            <a:r>
              <a:rPr lang="en-US" sz="3200" dirty="0" smtClean="0"/>
              <a:t>an </a:t>
            </a:r>
            <a:r>
              <a:rPr lang="en-US" sz="3200" dirty="0"/>
              <a:t>impact in </a:t>
            </a:r>
            <a:r>
              <a:rPr lang="en-US" sz="3000" dirty="0">
                <a:solidFill>
                  <a:schemeClr val="accent1"/>
                </a:solidFill>
                <a:ea typeface="MS PGothic" pitchFamily="34" charset="-128"/>
              </a:rPr>
              <a:t>improving</a:t>
            </a:r>
            <a:r>
              <a:rPr lang="en-US" sz="3200" dirty="0"/>
              <a:t> socio-economic </a:t>
            </a:r>
            <a:r>
              <a:rPr lang="en-US" sz="3000" dirty="0">
                <a:solidFill>
                  <a:schemeClr val="accent1"/>
                </a:solidFill>
                <a:ea typeface="MS PGothic" pitchFamily="34" charset="-128"/>
              </a:rPr>
              <a:t>well-being</a:t>
            </a:r>
            <a:r>
              <a:rPr lang="en-US" sz="3200" dirty="0"/>
              <a:t> of individuals and communities </a:t>
            </a:r>
            <a:endParaRPr lang="en-US" dirty="0" smtClean="0"/>
          </a:p>
        </p:txBody>
      </p:sp>
      <p:sp>
        <p:nvSpPr>
          <p:cNvPr id="3" name="Dešinysis riestinis skliaustas 2"/>
          <p:cNvSpPr/>
          <p:nvPr/>
        </p:nvSpPr>
        <p:spPr>
          <a:xfrm rot="5400000">
            <a:off x="2399563" y="2510631"/>
            <a:ext cx="903287" cy="4503738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843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1025" y="1684338"/>
            <a:ext cx="3482975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Naslov 4"/>
          <p:cNvSpPr>
            <a:spLocks noGrp="1"/>
          </p:cNvSpPr>
          <p:nvPr>
            <p:ph type="title"/>
          </p:nvPr>
        </p:nvSpPr>
        <p:spPr>
          <a:xfrm>
            <a:off x="762000" y="274638"/>
            <a:ext cx="7924800" cy="1012825"/>
          </a:xfrm>
        </p:spPr>
        <p:txBody>
          <a:bodyPr/>
          <a:lstStyle/>
          <a:p>
            <a:r>
              <a:rPr lang="en-GB" sz="4400" smtClean="0">
                <a:latin typeface="Arial Black" pitchFamily="34" charset="0"/>
                <a:cs typeface="Arial Black" pitchFamily="34" charset="0"/>
              </a:rPr>
              <a:t>PLIP results and impact </a:t>
            </a:r>
          </a:p>
        </p:txBody>
      </p:sp>
      <p:sp>
        <p:nvSpPr>
          <p:cNvPr id="19459" name="Ograda vsebine 5"/>
          <p:cNvSpPr>
            <a:spLocks noGrp="1"/>
          </p:cNvSpPr>
          <p:nvPr>
            <p:ph sz="half" idx="1"/>
          </p:nvPr>
        </p:nvSpPr>
        <p:spPr>
          <a:xfrm>
            <a:off x="647700" y="1419225"/>
            <a:ext cx="7840663" cy="5032375"/>
          </a:xfrm>
        </p:spPr>
        <p:txBody>
          <a:bodyPr/>
          <a:lstStyle/>
          <a:p>
            <a:pPr indent="0" algn="ctr">
              <a:buFont typeface="Arial" pitchFamily="34" charset="0"/>
              <a:buNone/>
            </a:pPr>
            <a:r>
              <a:rPr lang="en-GB" smtClean="0"/>
              <a:t>39 public libraries, that employ ICT to meet community needs, in 23 countries in Asia, Africa, Europe and Latin America </a:t>
            </a:r>
          </a:p>
        </p:txBody>
      </p:sp>
      <p:pic>
        <p:nvPicPr>
          <p:cNvPr id="19460" name="Picture 7" descr="EIFL-PLIP: Serb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4513" y="3171825"/>
            <a:ext cx="1243012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11" descr="http://farm7.static.flickr.com/6204/6099682763_373a5c0168_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75" y="5519738"/>
            <a:ext cx="1243013" cy="93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13" descr="EIFL-PLIP: Mongoli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6938" y="5508625"/>
            <a:ext cx="1244600" cy="93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15" descr="EIFL-PLIP: Keny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5538" y="3171825"/>
            <a:ext cx="1408112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Picture 17" descr="EIFL-PLIP: Ghan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9050" y="4352925"/>
            <a:ext cx="1244600" cy="93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5" name="Picture 5" descr="EIFL-PLIP: Cambodia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6575" y="4352925"/>
            <a:ext cx="1244600" cy="93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6" name="Picture 7" descr="EIFL-PLIP: Macedonia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0" y="4352925"/>
            <a:ext cx="1243013" cy="93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7" name="Picture 9" descr="EIFL-PLIP: Chile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6938" y="4389438"/>
            <a:ext cx="1244600" cy="93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8" name="Picture 11" descr="http://farm7.static.flickr.com/6062/6100218158_3ae5335742_m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8" t="9708" r="11310"/>
          <a:stretch>
            <a:fillRect/>
          </a:stretch>
        </p:blipFill>
        <p:spPr bwMode="auto">
          <a:xfrm>
            <a:off x="6369050" y="5508625"/>
            <a:ext cx="1247775" cy="93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9" name="Picture 13" descr="http://farm7.static.flickr.com/6075/6100207786_23862b59ef_m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6938" y="3171825"/>
            <a:ext cx="124460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0" name="Picture 15" descr="http://farm7.static.flickr.com/6007/5997272001_6572db1de7_m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6575" y="5508625"/>
            <a:ext cx="1390650" cy="93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1" name="Picture 17" descr="http://farm7.static.flickr.com/6144/5997271905_b0f10e1b64_m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75" r="7877"/>
          <a:stretch>
            <a:fillRect/>
          </a:stretch>
        </p:blipFill>
        <p:spPr bwMode="auto">
          <a:xfrm>
            <a:off x="1689100" y="3171825"/>
            <a:ext cx="1125538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4480" y="2141538"/>
            <a:ext cx="1463675" cy="1447824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707408" y="151806"/>
            <a:ext cx="7924800" cy="1325562"/>
          </a:xfrm>
        </p:spPr>
        <p:txBody>
          <a:bodyPr/>
          <a:lstStyle/>
          <a:p>
            <a:pPr algn="ctr">
              <a:defRPr/>
            </a:pPr>
            <a:r>
              <a:rPr lang="en-US" sz="44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itchFamily="34" charset="-128"/>
              </a:rPr>
              <a:t>Project Cycle</a:t>
            </a:r>
          </a:p>
        </p:txBody>
      </p:sp>
      <p:graphicFrame>
        <p:nvGraphicFramePr>
          <p:cNvPr id="3" name="Turinio vietos rezervavimo ženklas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66476430"/>
              </p:ext>
            </p:extLst>
          </p:nvPr>
        </p:nvGraphicFramePr>
        <p:xfrm>
          <a:off x="457200" y="2141538"/>
          <a:ext cx="8229600" cy="4329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2" name="Rodyklė dešinėn 11"/>
          <p:cNvSpPr/>
          <p:nvPr/>
        </p:nvSpPr>
        <p:spPr>
          <a:xfrm>
            <a:off x="5693390" y="5559189"/>
            <a:ext cx="3316406" cy="916011"/>
          </a:xfrm>
          <a:prstGeom prst="rightArrow">
            <a:avLst/>
          </a:prstGeom>
          <a:solidFill>
            <a:schemeClr val="accent4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Sustaining</a:t>
            </a:r>
            <a:endParaRPr lang="en-US" b="1" dirty="0"/>
          </a:p>
        </p:txBody>
      </p:sp>
      <p:sp>
        <p:nvSpPr>
          <p:cNvPr id="10" name="Rodyklė dešinėn 9"/>
          <p:cNvSpPr/>
          <p:nvPr/>
        </p:nvSpPr>
        <p:spPr>
          <a:xfrm>
            <a:off x="2756847" y="5559189"/>
            <a:ext cx="3316406" cy="916011"/>
          </a:xfrm>
          <a:prstGeom prst="rightArrow">
            <a:avLst/>
          </a:prstGeom>
          <a:solidFill>
            <a:schemeClr val="accent4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Implementing</a:t>
            </a:r>
            <a:endParaRPr lang="en-US" b="1" dirty="0"/>
          </a:p>
        </p:txBody>
      </p:sp>
      <p:sp>
        <p:nvSpPr>
          <p:cNvPr id="5" name="Rodyklė dešinėn 4"/>
          <p:cNvSpPr/>
          <p:nvPr/>
        </p:nvSpPr>
        <p:spPr>
          <a:xfrm>
            <a:off x="457200" y="5554639"/>
            <a:ext cx="2634018" cy="916011"/>
          </a:xfrm>
          <a:prstGeom prst="rightArrow">
            <a:avLst/>
          </a:prstGeom>
          <a:solidFill>
            <a:schemeClr val="accent4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Generating</a:t>
            </a:r>
            <a:endParaRPr lang="en-US" b="1" dirty="0"/>
          </a:p>
        </p:txBody>
      </p:sp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235" y="2021032"/>
            <a:ext cx="1463675" cy="1447824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5503" y="2212101"/>
            <a:ext cx="3642176" cy="1447824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tačiakampis 5"/>
          <p:cNvSpPr/>
          <p:nvPr/>
        </p:nvSpPr>
        <p:spPr>
          <a:xfrm>
            <a:off x="941696" y="1600200"/>
            <a:ext cx="7369791" cy="7881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487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8940" y="1696019"/>
            <a:ext cx="1235581" cy="596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941696" y="2666555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Grants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713032" y="2607478"/>
            <a:ext cx="17414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Knowledge Sharing</a:t>
            </a:r>
            <a:endParaRPr lang="en-US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7610679" y="2582647"/>
            <a:ext cx="8258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Case</a:t>
            </a:r>
          </a:p>
          <a:p>
            <a:r>
              <a:rPr lang="en-US" b="1" dirty="0" smtClean="0"/>
              <a:t>Study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245343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46" t="22356" r="17558" b="15625"/>
          <a:stretch/>
        </p:blipFill>
        <p:spPr bwMode="auto">
          <a:xfrm>
            <a:off x="316521" y="650633"/>
            <a:ext cx="8581971" cy="5521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9783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Eifl final set">
      <a:dk1>
        <a:srgbClr val="3F4B4F"/>
      </a:dk1>
      <a:lt1>
        <a:sysClr val="window" lastClr="FFFFFF"/>
      </a:lt1>
      <a:dk2>
        <a:srgbClr val="0E505F"/>
      </a:dk2>
      <a:lt2>
        <a:srgbClr val="EEECE1"/>
      </a:lt2>
      <a:accent1>
        <a:srgbClr val="E68538"/>
      </a:accent1>
      <a:accent2>
        <a:srgbClr val="9B403D"/>
      </a:accent2>
      <a:accent3>
        <a:srgbClr val="684A60"/>
      </a:accent3>
      <a:accent4>
        <a:srgbClr val="C5BD4E"/>
      </a:accent4>
      <a:accent5>
        <a:srgbClr val="3EB1C8"/>
      </a:accent5>
      <a:accent6>
        <a:srgbClr val="4F95A5"/>
      </a:accent6>
      <a:hlink>
        <a:srgbClr val="92D0D5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1278</TotalTime>
  <Words>749</Words>
  <Application>Microsoft Office PowerPoint</Application>
  <PresentationFormat>On-screen Show (4:3)</PresentationFormat>
  <Paragraphs>132</Paragraphs>
  <Slides>24</Slides>
  <Notes>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Office Theme</vt:lpstr>
      <vt:lpstr>Microsoft Excel diagrama</vt:lpstr>
      <vt:lpstr>PowerPoint Presentation</vt:lpstr>
      <vt:lpstr>PowerPoint Presentation</vt:lpstr>
      <vt:lpstr>Who we are</vt:lpstr>
      <vt:lpstr>EIFL Programmes</vt:lpstr>
      <vt:lpstr>EIFL-PLIP context</vt:lpstr>
      <vt:lpstr>PLIP priority areas </vt:lpstr>
      <vt:lpstr>PLIP results and impact </vt:lpstr>
      <vt:lpstr>Project Cycle</vt:lpstr>
      <vt:lpstr>PowerPoint Presentation</vt:lpstr>
      <vt:lpstr>Creative Minds Create Job Opportunities, Public Library Braka Miladinovci, Macedonia</vt:lpstr>
      <vt:lpstr>Community need</vt:lpstr>
      <vt:lpstr>Solution</vt:lpstr>
      <vt:lpstr>Impact evaluation</vt:lpstr>
      <vt:lpstr>Results map</vt:lpstr>
      <vt:lpstr>User survey</vt:lpstr>
      <vt:lpstr>Results and impact</vt:lpstr>
      <vt:lpstr>Results and impact</vt:lpstr>
      <vt:lpstr>1 year after</vt:lpstr>
      <vt:lpstr>1 year after</vt:lpstr>
      <vt:lpstr>1 year after</vt:lpstr>
      <vt:lpstr>Documenting success</vt:lpstr>
      <vt:lpstr>Virus of innovation</vt:lpstr>
      <vt:lpstr>Stay connected</vt:lpstr>
      <vt:lpstr>Thank you </vt:lpstr>
    </vt:vector>
  </TitlesOfParts>
  <Company>Radical Philosophy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Lucy Morton</dc:creator>
  <cp:lastModifiedBy>Ugne</cp:lastModifiedBy>
  <cp:revision>329</cp:revision>
  <cp:lastPrinted>2013-02-24T09:14:17Z</cp:lastPrinted>
  <dcterms:created xsi:type="dcterms:W3CDTF">2012-08-14T14:38:17Z</dcterms:created>
  <dcterms:modified xsi:type="dcterms:W3CDTF">2013-08-18T15:30:32Z</dcterms:modified>
</cp:coreProperties>
</file>