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8"/>
  </p:notesMasterIdLst>
  <p:handoutMasterIdLst>
    <p:handoutMasterId r:id="rId39"/>
  </p:handoutMasterIdLst>
  <p:sldIdLst>
    <p:sldId id="256" r:id="rId5"/>
    <p:sldId id="298" r:id="rId6"/>
    <p:sldId id="309" r:id="rId7"/>
    <p:sldId id="325" r:id="rId8"/>
    <p:sldId id="312" r:id="rId9"/>
    <p:sldId id="326" r:id="rId10"/>
    <p:sldId id="322" r:id="rId11"/>
    <p:sldId id="355" r:id="rId12"/>
    <p:sldId id="357" r:id="rId13"/>
    <p:sldId id="356" r:id="rId14"/>
    <p:sldId id="358" r:id="rId15"/>
    <p:sldId id="293" r:id="rId16"/>
    <p:sldId id="294" r:id="rId17"/>
    <p:sldId id="328" r:id="rId18"/>
    <p:sldId id="296" r:id="rId19"/>
    <p:sldId id="330" r:id="rId20"/>
    <p:sldId id="323" r:id="rId21"/>
    <p:sldId id="332" r:id="rId22"/>
    <p:sldId id="331" r:id="rId23"/>
    <p:sldId id="333" r:id="rId24"/>
    <p:sldId id="334" r:id="rId25"/>
    <p:sldId id="353" r:id="rId26"/>
    <p:sldId id="329" r:id="rId27"/>
    <p:sldId id="345" r:id="rId28"/>
    <p:sldId id="351" r:id="rId29"/>
    <p:sldId id="291" r:id="rId30"/>
    <p:sldId id="337" r:id="rId31"/>
    <p:sldId id="339" r:id="rId32"/>
    <p:sldId id="359" r:id="rId33"/>
    <p:sldId id="341" r:id="rId34"/>
    <p:sldId id="342" r:id="rId35"/>
    <p:sldId id="343" r:id="rId36"/>
    <p:sldId id="34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4148" autoAdjust="0"/>
  </p:normalViewPr>
  <p:slideViewPr>
    <p:cSldViewPr snapToGrid="0">
      <p:cViewPr varScale="1">
        <p:scale>
          <a:sx n="26" d="100"/>
          <a:sy n="26" d="100"/>
        </p:scale>
        <p:origin x="2216" y="252"/>
      </p:cViewPr>
      <p:guideLst>
        <p:guide orient="horz" pos="792"/>
        <p:guide pos="3144"/>
        <p:guide orient="horz" pos="960"/>
      </p:guideLst>
    </p:cSldViewPr>
  </p:slideViewPr>
  <p:outlineViewPr>
    <p:cViewPr>
      <p:scale>
        <a:sx n="33" d="100"/>
        <a:sy n="33" d="100"/>
      </p:scale>
      <p:origin x="0" y="-11942"/>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8" d="100"/>
          <a:sy n="58" d="100"/>
        </p:scale>
        <p:origin x="3240"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ata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ata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ata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BB8AA7-4D7F-444E-A898-87930D3B45A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5FF2C0B-84F4-4258-9184-792BF6B05B95}">
      <dgm:prSet/>
      <dgm:spPr/>
      <dgm:t>
        <a:bodyPr/>
        <a:lstStyle/>
        <a:p>
          <a:r>
            <a:rPr lang="en-US" dirty="0"/>
            <a:t>Why might someone share this myth?</a:t>
          </a:r>
        </a:p>
      </dgm:t>
    </dgm:pt>
    <dgm:pt modelId="{BA304473-DE27-407B-9448-B1B856BB8247}" type="parTrans" cxnId="{DDE570BE-74D7-4242-890C-553D21702711}">
      <dgm:prSet/>
      <dgm:spPr/>
      <dgm:t>
        <a:bodyPr/>
        <a:lstStyle/>
        <a:p>
          <a:endParaRPr lang="en-US"/>
        </a:p>
      </dgm:t>
    </dgm:pt>
    <dgm:pt modelId="{A359FE35-6C50-44F6-A55C-5EC165F76975}" type="sibTrans" cxnId="{DDE570BE-74D7-4242-890C-553D21702711}">
      <dgm:prSet/>
      <dgm:spPr/>
      <dgm:t>
        <a:bodyPr/>
        <a:lstStyle/>
        <a:p>
          <a:endParaRPr lang="en-US"/>
        </a:p>
      </dgm:t>
    </dgm:pt>
    <dgm:pt modelId="{CEFEC07E-5626-4F8A-9847-6E8D3DE3BA29}">
      <dgm:prSet/>
      <dgm:spPr/>
      <dgm:t>
        <a:bodyPr/>
        <a:lstStyle/>
        <a:p>
          <a:r>
            <a:rPr lang="en-US" dirty="0"/>
            <a:t>Why is this considered </a:t>
          </a:r>
          <a:r>
            <a:rPr lang="en-US" u="none" dirty="0"/>
            <a:t>misinformation</a:t>
          </a:r>
          <a:r>
            <a:rPr lang="en-US" dirty="0"/>
            <a:t>?</a:t>
          </a:r>
        </a:p>
      </dgm:t>
    </dgm:pt>
    <dgm:pt modelId="{7970E076-CCFE-4035-B5A2-CF381DDB0843}" type="parTrans" cxnId="{4E91CE6B-D37F-4823-880C-3A21E1821815}">
      <dgm:prSet/>
      <dgm:spPr/>
      <dgm:t>
        <a:bodyPr/>
        <a:lstStyle/>
        <a:p>
          <a:endParaRPr lang="en-US"/>
        </a:p>
      </dgm:t>
    </dgm:pt>
    <dgm:pt modelId="{66C0DC03-0FB1-4BC8-AE26-131149C44856}" type="sibTrans" cxnId="{4E91CE6B-D37F-4823-880C-3A21E1821815}">
      <dgm:prSet/>
      <dgm:spPr/>
      <dgm:t>
        <a:bodyPr/>
        <a:lstStyle/>
        <a:p>
          <a:endParaRPr lang="en-US"/>
        </a:p>
      </dgm:t>
    </dgm:pt>
    <dgm:pt modelId="{BD7AF667-64C1-4A4C-8A2F-75E22EF17E6C}" type="pres">
      <dgm:prSet presAssocID="{28BB8AA7-4D7F-444E-A898-87930D3B45AC}" presName="root" presStyleCnt="0">
        <dgm:presLayoutVars>
          <dgm:dir/>
          <dgm:resizeHandles val="exact"/>
        </dgm:presLayoutVars>
      </dgm:prSet>
      <dgm:spPr/>
    </dgm:pt>
    <dgm:pt modelId="{FDAFFF6B-197F-43E6-8E4C-2C9549CFF2F0}" type="pres">
      <dgm:prSet presAssocID="{C5FF2C0B-84F4-4258-9184-792BF6B05B95}" presName="compNode" presStyleCnt="0"/>
      <dgm:spPr/>
    </dgm:pt>
    <dgm:pt modelId="{009CB256-E44B-4756-B3FB-0B19AF3E73B0}" type="pres">
      <dgm:prSet presAssocID="{C5FF2C0B-84F4-4258-9184-792BF6B05B95}" presName="bgRect" presStyleLbl="bgShp" presStyleIdx="0" presStyleCnt="2"/>
      <dgm:spPr/>
    </dgm:pt>
    <dgm:pt modelId="{B1ABE959-D355-4E46-A7C1-EF409AD41BD9}" type="pres">
      <dgm:prSet presAssocID="{C5FF2C0B-84F4-4258-9184-792BF6B05B9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2E9096CE-2E4B-4808-8CDD-1A482390C0DF}" type="pres">
      <dgm:prSet presAssocID="{C5FF2C0B-84F4-4258-9184-792BF6B05B95}" presName="spaceRect" presStyleCnt="0"/>
      <dgm:spPr/>
    </dgm:pt>
    <dgm:pt modelId="{F69D68CC-1167-4023-A21F-4F609F7A71F5}" type="pres">
      <dgm:prSet presAssocID="{C5FF2C0B-84F4-4258-9184-792BF6B05B95}" presName="parTx" presStyleLbl="revTx" presStyleIdx="0" presStyleCnt="2">
        <dgm:presLayoutVars>
          <dgm:chMax val="0"/>
          <dgm:chPref val="0"/>
        </dgm:presLayoutVars>
      </dgm:prSet>
      <dgm:spPr/>
    </dgm:pt>
    <dgm:pt modelId="{D65EA584-7883-4A45-B0EB-E3068A06FEF1}" type="pres">
      <dgm:prSet presAssocID="{A359FE35-6C50-44F6-A55C-5EC165F76975}" presName="sibTrans" presStyleCnt="0"/>
      <dgm:spPr/>
    </dgm:pt>
    <dgm:pt modelId="{D7A6D655-AEB9-4466-A02C-0269F8B27843}" type="pres">
      <dgm:prSet presAssocID="{CEFEC07E-5626-4F8A-9847-6E8D3DE3BA29}" presName="compNode" presStyleCnt="0"/>
      <dgm:spPr/>
    </dgm:pt>
    <dgm:pt modelId="{D134CC55-67F9-43E7-9211-A91A7AEC8DB1}" type="pres">
      <dgm:prSet presAssocID="{CEFEC07E-5626-4F8A-9847-6E8D3DE3BA29}" presName="bgRect" presStyleLbl="bgShp" presStyleIdx="1" presStyleCnt="2"/>
      <dgm:spPr/>
    </dgm:pt>
    <dgm:pt modelId="{AEC4A7EA-1794-4945-BF0F-467E2239EF87}" type="pres">
      <dgm:prSet presAssocID="{CEFEC07E-5626-4F8A-9847-6E8D3DE3BA2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E6E4E860-3FEF-418E-9369-18CEFE50AB43}" type="pres">
      <dgm:prSet presAssocID="{CEFEC07E-5626-4F8A-9847-6E8D3DE3BA29}" presName="spaceRect" presStyleCnt="0"/>
      <dgm:spPr/>
    </dgm:pt>
    <dgm:pt modelId="{7AEEB4A8-B8B8-413A-91ED-A9A69A97B698}" type="pres">
      <dgm:prSet presAssocID="{CEFEC07E-5626-4F8A-9847-6E8D3DE3BA29}" presName="parTx" presStyleLbl="revTx" presStyleIdx="1" presStyleCnt="2">
        <dgm:presLayoutVars>
          <dgm:chMax val="0"/>
          <dgm:chPref val="0"/>
        </dgm:presLayoutVars>
      </dgm:prSet>
      <dgm:spPr/>
    </dgm:pt>
  </dgm:ptLst>
  <dgm:cxnLst>
    <dgm:cxn modelId="{FAAF890D-71F0-4AD9-BB8F-64D4B7978D74}" type="presOf" srcId="{CEFEC07E-5626-4F8A-9847-6E8D3DE3BA29}" destId="{7AEEB4A8-B8B8-413A-91ED-A9A69A97B698}" srcOrd="0" destOrd="0" presId="urn:microsoft.com/office/officeart/2018/2/layout/IconVerticalSolidList"/>
    <dgm:cxn modelId="{850B2F3A-B012-4D01-AD4C-47868122F096}" type="presOf" srcId="{C5FF2C0B-84F4-4258-9184-792BF6B05B95}" destId="{F69D68CC-1167-4023-A21F-4F609F7A71F5}" srcOrd="0" destOrd="0" presId="urn:microsoft.com/office/officeart/2018/2/layout/IconVerticalSolidList"/>
    <dgm:cxn modelId="{4E91CE6B-D37F-4823-880C-3A21E1821815}" srcId="{28BB8AA7-4D7F-444E-A898-87930D3B45AC}" destId="{CEFEC07E-5626-4F8A-9847-6E8D3DE3BA29}" srcOrd="1" destOrd="0" parTransId="{7970E076-CCFE-4035-B5A2-CF381DDB0843}" sibTransId="{66C0DC03-0FB1-4BC8-AE26-131149C44856}"/>
    <dgm:cxn modelId="{53AECE93-1A64-4E04-843B-97A6D3B704C6}" type="presOf" srcId="{28BB8AA7-4D7F-444E-A898-87930D3B45AC}" destId="{BD7AF667-64C1-4A4C-8A2F-75E22EF17E6C}" srcOrd="0" destOrd="0" presId="urn:microsoft.com/office/officeart/2018/2/layout/IconVerticalSolidList"/>
    <dgm:cxn modelId="{DDE570BE-74D7-4242-890C-553D21702711}" srcId="{28BB8AA7-4D7F-444E-A898-87930D3B45AC}" destId="{C5FF2C0B-84F4-4258-9184-792BF6B05B95}" srcOrd="0" destOrd="0" parTransId="{BA304473-DE27-407B-9448-B1B856BB8247}" sibTransId="{A359FE35-6C50-44F6-A55C-5EC165F76975}"/>
    <dgm:cxn modelId="{CD728F93-A4A7-47C5-8DFE-EDEB94AD45F6}" type="presParOf" srcId="{BD7AF667-64C1-4A4C-8A2F-75E22EF17E6C}" destId="{FDAFFF6B-197F-43E6-8E4C-2C9549CFF2F0}" srcOrd="0" destOrd="0" presId="urn:microsoft.com/office/officeart/2018/2/layout/IconVerticalSolidList"/>
    <dgm:cxn modelId="{322E0B2F-1722-4829-82EC-7697EDF3D292}" type="presParOf" srcId="{FDAFFF6B-197F-43E6-8E4C-2C9549CFF2F0}" destId="{009CB256-E44B-4756-B3FB-0B19AF3E73B0}" srcOrd="0" destOrd="0" presId="urn:microsoft.com/office/officeart/2018/2/layout/IconVerticalSolidList"/>
    <dgm:cxn modelId="{BF4E7C5C-DBD8-42B2-BE82-6E14CE37FE91}" type="presParOf" srcId="{FDAFFF6B-197F-43E6-8E4C-2C9549CFF2F0}" destId="{B1ABE959-D355-4E46-A7C1-EF409AD41BD9}" srcOrd="1" destOrd="0" presId="urn:microsoft.com/office/officeart/2018/2/layout/IconVerticalSolidList"/>
    <dgm:cxn modelId="{A30FCB33-C145-42A5-B7F0-7E12C0A234DA}" type="presParOf" srcId="{FDAFFF6B-197F-43E6-8E4C-2C9549CFF2F0}" destId="{2E9096CE-2E4B-4808-8CDD-1A482390C0DF}" srcOrd="2" destOrd="0" presId="urn:microsoft.com/office/officeart/2018/2/layout/IconVerticalSolidList"/>
    <dgm:cxn modelId="{DDE059C1-C50B-4C42-9831-4538D6304742}" type="presParOf" srcId="{FDAFFF6B-197F-43E6-8E4C-2C9549CFF2F0}" destId="{F69D68CC-1167-4023-A21F-4F609F7A71F5}" srcOrd="3" destOrd="0" presId="urn:microsoft.com/office/officeart/2018/2/layout/IconVerticalSolidList"/>
    <dgm:cxn modelId="{F903A5B8-2856-47D9-9CE9-0B3AF0FB747F}" type="presParOf" srcId="{BD7AF667-64C1-4A4C-8A2F-75E22EF17E6C}" destId="{D65EA584-7883-4A45-B0EB-E3068A06FEF1}" srcOrd="1" destOrd="0" presId="urn:microsoft.com/office/officeart/2018/2/layout/IconVerticalSolidList"/>
    <dgm:cxn modelId="{82A580C2-8F4D-4684-AEE7-48FE558F5FB7}" type="presParOf" srcId="{BD7AF667-64C1-4A4C-8A2F-75E22EF17E6C}" destId="{D7A6D655-AEB9-4466-A02C-0269F8B27843}" srcOrd="2" destOrd="0" presId="urn:microsoft.com/office/officeart/2018/2/layout/IconVerticalSolidList"/>
    <dgm:cxn modelId="{AFD5865B-B6E8-4CAF-89BB-BA6C82FF7BAD}" type="presParOf" srcId="{D7A6D655-AEB9-4466-A02C-0269F8B27843}" destId="{D134CC55-67F9-43E7-9211-A91A7AEC8DB1}" srcOrd="0" destOrd="0" presId="urn:microsoft.com/office/officeart/2018/2/layout/IconVerticalSolidList"/>
    <dgm:cxn modelId="{ADFC7170-9D27-4853-B900-27F246FEB0EA}" type="presParOf" srcId="{D7A6D655-AEB9-4466-A02C-0269F8B27843}" destId="{AEC4A7EA-1794-4945-BF0F-467E2239EF87}" srcOrd="1" destOrd="0" presId="urn:microsoft.com/office/officeart/2018/2/layout/IconVerticalSolidList"/>
    <dgm:cxn modelId="{E7FDD19C-582D-446E-BB33-C7C44D6B50C7}" type="presParOf" srcId="{D7A6D655-AEB9-4466-A02C-0269F8B27843}" destId="{E6E4E860-3FEF-418E-9369-18CEFE50AB43}" srcOrd="2" destOrd="0" presId="urn:microsoft.com/office/officeart/2018/2/layout/IconVerticalSolidList"/>
    <dgm:cxn modelId="{B2EF1DCE-810B-49F0-BDB5-1E6D5AAEC7D7}" type="presParOf" srcId="{D7A6D655-AEB9-4466-A02C-0269F8B27843}" destId="{7AEEB4A8-B8B8-413A-91ED-A9A69A97B69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BB8AA7-4D7F-444E-A898-87930D3B45A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5FF2C0B-84F4-4258-9184-792BF6B05B95}">
      <dgm:prSet/>
      <dgm:spPr/>
      <dgm:t>
        <a:bodyPr/>
        <a:lstStyle/>
        <a:p>
          <a:r>
            <a:rPr lang="en-US" dirty="0"/>
            <a:t>Why would someone create this kind of false information?</a:t>
          </a:r>
        </a:p>
      </dgm:t>
    </dgm:pt>
    <dgm:pt modelId="{BA304473-DE27-407B-9448-B1B856BB8247}" type="parTrans" cxnId="{DDE570BE-74D7-4242-890C-553D21702711}">
      <dgm:prSet/>
      <dgm:spPr/>
      <dgm:t>
        <a:bodyPr/>
        <a:lstStyle/>
        <a:p>
          <a:endParaRPr lang="en-US"/>
        </a:p>
      </dgm:t>
    </dgm:pt>
    <dgm:pt modelId="{A359FE35-6C50-44F6-A55C-5EC165F76975}" type="sibTrans" cxnId="{DDE570BE-74D7-4242-890C-553D21702711}">
      <dgm:prSet/>
      <dgm:spPr/>
      <dgm:t>
        <a:bodyPr/>
        <a:lstStyle/>
        <a:p>
          <a:endParaRPr lang="en-US"/>
        </a:p>
      </dgm:t>
    </dgm:pt>
    <dgm:pt modelId="{CEFEC07E-5626-4F8A-9847-6E8D3DE3BA29}">
      <dgm:prSet/>
      <dgm:spPr/>
      <dgm:t>
        <a:bodyPr/>
        <a:lstStyle/>
        <a:p>
          <a:r>
            <a:rPr lang="en-US" dirty="0"/>
            <a:t>Why is this considered </a:t>
          </a:r>
          <a:r>
            <a:rPr lang="en-US" u="none" dirty="0"/>
            <a:t>dis</a:t>
          </a:r>
          <a:r>
            <a:rPr lang="en-US" dirty="0"/>
            <a:t>information?</a:t>
          </a:r>
        </a:p>
      </dgm:t>
    </dgm:pt>
    <dgm:pt modelId="{7970E076-CCFE-4035-B5A2-CF381DDB0843}" type="parTrans" cxnId="{4E91CE6B-D37F-4823-880C-3A21E1821815}">
      <dgm:prSet/>
      <dgm:spPr/>
      <dgm:t>
        <a:bodyPr/>
        <a:lstStyle/>
        <a:p>
          <a:endParaRPr lang="en-US"/>
        </a:p>
      </dgm:t>
    </dgm:pt>
    <dgm:pt modelId="{66C0DC03-0FB1-4BC8-AE26-131149C44856}" type="sibTrans" cxnId="{4E91CE6B-D37F-4823-880C-3A21E1821815}">
      <dgm:prSet/>
      <dgm:spPr/>
      <dgm:t>
        <a:bodyPr/>
        <a:lstStyle/>
        <a:p>
          <a:endParaRPr lang="en-US"/>
        </a:p>
      </dgm:t>
    </dgm:pt>
    <dgm:pt modelId="{BD7AF667-64C1-4A4C-8A2F-75E22EF17E6C}" type="pres">
      <dgm:prSet presAssocID="{28BB8AA7-4D7F-444E-A898-87930D3B45AC}" presName="root" presStyleCnt="0">
        <dgm:presLayoutVars>
          <dgm:dir/>
          <dgm:resizeHandles val="exact"/>
        </dgm:presLayoutVars>
      </dgm:prSet>
      <dgm:spPr/>
    </dgm:pt>
    <dgm:pt modelId="{FDAFFF6B-197F-43E6-8E4C-2C9549CFF2F0}" type="pres">
      <dgm:prSet presAssocID="{C5FF2C0B-84F4-4258-9184-792BF6B05B95}" presName="compNode" presStyleCnt="0"/>
      <dgm:spPr/>
    </dgm:pt>
    <dgm:pt modelId="{009CB256-E44B-4756-B3FB-0B19AF3E73B0}" type="pres">
      <dgm:prSet presAssocID="{C5FF2C0B-84F4-4258-9184-792BF6B05B95}" presName="bgRect" presStyleLbl="bgShp" presStyleIdx="0" presStyleCnt="2"/>
      <dgm:spPr/>
    </dgm:pt>
    <dgm:pt modelId="{B1ABE959-D355-4E46-A7C1-EF409AD41BD9}" type="pres">
      <dgm:prSet presAssocID="{C5FF2C0B-84F4-4258-9184-792BF6B05B9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2E9096CE-2E4B-4808-8CDD-1A482390C0DF}" type="pres">
      <dgm:prSet presAssocID="{C5FF2C0B-84F4-4258-9184-792BF6B05B95}" presName="spaceRect" presStyleCnt="0"/>
      <dgm:spPr/>
    </dgm:pt>
    <dgm:pt modelId="{F69D68CC-1167-4023-A21F-4F609F7A71F5}" type="pres">
      <dgm:prSet presAssocID="{C5FF2C0B-84F4-4258-9184-792BF6B05B95}" presName="parTx" presStyleLbl="revTx" presStyleIdx="0" presStyleCnt="2">
        <dgm:presLayoutVars>
          <dgm:chMax val="0"/>
          <dgm:chPref val="0"/>
        </dgm:presLayoutVars>
      </dgm:prSet>
      <dgm:spPr/>
    </dgm:pt>
    <dgm:pt modelId="{D65EA584-7883-4A45-B0EB-E3068A06FEF1}" type="pres">
      <dgm:prSet presAssocID="{A359FE35-6C50-44F6-A55C-5EC165F76975}" presName="sibTrans" presStyleCnt="0"/>
      <dgm:spPr/>
    </dgm:pt>
    <dgm:pt modelId="{D7A6D655-AEB9-4466-A02C-0269F8B27843}" type="pres">
      <dgm:prSet presAssocID="{CEFEC07E-5626-4F8A-9847-6E8D3DE3BA29}" presName="compNode" presStyleCnt="0"/>
      <dgm:spPr/>
    </dgm:pt>
    <dgm:pt modelId="{D134CC55-67F9-43E7-9211-A91A7AEC8DB1}" type="pres">
      <dgm:prSet presAssocID="{CEFEC07E-5626-4F8A-9847-6E8D3DE3BA29}" presName="bgRect" presStyleLbl="bgShp" presStyleIdx="1" presStyleCnt="2"/>
      <dgm:spPr/>
    </dgm:pt>
    <dgm:pt modelId="{AEC4A7EA-1794-4945-BF0F-467E2239EF87}" type="pres">
      <dgm:prSet presAssocID="{CEFEC07E-5626-4F8A-9847-6E8D3DE3BA2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E6E4E860-3FEF-418E-9369-18CEFE50AB43}" type="pres">
      <dgm:prSet presAssocID="{CEFEC07E-5626-4F8A-9847-6E8D3DE3BA29}" presName="spaceRect" presStyleCnt="0"/>
      <dgm:spPr/>
    </dgm:pt>
    <dgm:pt modelId="{7AEEB4A8-B8B8-413A-91ED-A9A69A97B698}" type="pres">
      <dgm:prSet presAssocID="{CEFEC07E-5626-4F8A-9847-6E8D3DE3BA29}" presName="parTx" presStyleLbl="revTx" presStyleIdx="1" presStyleCnt="2">
        <dgm:presLayoutVars>
          <dgm:chMax val="0"/>
          <dgm:chPref val="0"/>
        </dgm:presLayoutVars>
      </dgm:prSet>
      <dgm:spPr/>
    </dgm:pt>
  </dgm:ptLst>
  <dgm:cxnLst>
    <dgm:cxn modelId="{FAAF890D-71F0-4AD9-BB8F-64D4B7978D74}" type="presOf" srcId="{CEFEC07E-5626-4F8A-9847-6E8D3DE3BA29}" destId="{7AEEB4A8-B8B8-413A-91ED-A9A69A97B698}" srcOrd="0" destOrd="0" presId="urn:microsoft.com/office/officeart/2018/2/layout/IconVerticalSolidList"/>
    <dgm:cxn modelId="{850B2F3A-B012-4D01-AD4C-47868122F096}" type="presOf" srcId="{C5FF2C0B-84F4-4258-9184-792BF6B05B95}" destId="{F69D68CC-1167-4023-A21F-4F609F7A71F5}" srcOrd="0" destOrd="0" presId="urn:microsoft.com/office/officeart/2018/2/layout/IconVerticalSolidList"/>
    <dgm:cxn modelId="{4E91CE6B-D37F-4823-880C-3A21E1821815}" srcId="{28BB8AA7-4D7F-444E-A898-87930D3B45AC}" destId="{CEFEC07E-5626-4F8A-9847-6E8D3DE3BA29}" srcOrd="1" destOrd="0" parTransId="{7970E076-CCFE-4035-B5A2-CF381DDB0843}" sibTransId="{66C0DC03-0FB1-4BC8-AE26-131149C44856}"/>
    <dgm:cxn modelId="{53AECE93-1A64-4E04-843B-97A6D3B704C6}" type="presOf" srcId="{28BB8AA7-4D7F-444E-A898-87930D3B45AC}" destId="{BD7AF667-64C1-4A4C-8A2F-75E22EF17E6C}" srcOrd="0" destOrd="0" presId="urn:microsoft.com/office/officeart/2018/2/layout/IconVerticalSolidList"/>
    <dgm:cxn modelId="{DDE570BE-74D7-4242-890C-553D21702711}" srcId="{28BB8AA7-4D7F-444E-A898-87930D3B45AC}" destId="{C5FF2C0B-84F4-4258-9184-792BF6B05B95}" srcOrd="0" destOrd="0" parTransId="{BA304473-DE27-407B-9448-B1B856BB8247}" sibTransId="{A359FE35-6C50-44F6-A55C-5EC165F76975}"/>
    <dgm:cxn modelId="{CD728F93-A4A7-47C5-8DFE-EDEB94AD45F6}" type="presParOf" srcId="{BD7AF667-64C1-4A4C-8A2F-75E22EF17E6C}" destId="{FDAFFF6B-197F-43E6-8E4C-2C9549CFF2F0}" srcOrd="0" destOrd="0" presId="urn:microsoft.com/office/officeart/2018/2/layout/IconVerticalSolidList"/>
    <dgm:cxn modelId="{322E0B2F-1722-4829-82EC-7697EDF3D292}" type="presParOf" srcId="{FDAFFF6B-197F-43E6-8E4C-2C9549CFF2F0}" destId="{009CB256-E44B-4756-B3FB-0B19AF3E73B0}" srcOrd="0" destOrd="0" presId="urn:microsoft.com/office/officeart/2018/2/layout/IconVerticalSolidList"/>
    <dgm:cxn modelId="{BF4E7C5C-DBD8-42B2-BE82-6E14CE37FE91}" type="presParOf" srcId="{FDAFFF6B-197F-43E6-8E4C-2C9549CFF2F0}" destId="{B1ABE959-D355-4E46-A7C1-EF409AD41BD9}" srcOrd="1" destOrd="0" presId="urn:microsoft.com/office/officeart/2018/2/layout/IconVerticalSolidList"/>
    <dgm:cxn modelId="{A30FCB33-C145-42A5-B7F0-7E12C0A234DA}" type="presParOf" srcId="{FDAFFF6B-197F-43E6-8E4C-2C9549CFF2F0}" destId="{2E9096CE-2E4B-4808-8CDD-1A482390C0DF}" srcOrd="2" destOrd="0" presId="urn:microsoft.com/office/officeart/2018/2/layout/IconVerticalSolidList"/>
    <dgm:cxn modelId="{DDE059C1-C50B-4C42-9831-4538D6304742}" type="presParOf" srcId="{FDAFFF6B-197F-43E6-8E4C-2C9549CFF2F0}" destId="{F69D68CC-1167-4023-A21F-4F609F7A71F5}" srcOrd="3" destOrd="0" presId="urn:microsoft.com/office/officeart/2018/2/layout/IconVerticalSolidList"/>
    <dgm:cxn modelId="{F903A5B8-2856-47D9-9CE9-0B3AF0FB747F}" type="presParOf" srcId="{BD7AF667-64C1-4A4C-8A2F-75E22EF17E6C}" destId="{D65EA584-7883-4A45-B0EB-E3068A06FEF1}" srcOrd="1" destOrd="0" presId="urn:microsoft.com/office/officeart/2018/2/layout/IconVerticalSolidList"/>
    <dgm:cxn modelId="{82A580C2-8F4D-4684-AEE7-48FE558F5FB7}" type="presParOf" srcId="{BD7AF667-64C1-4A4C-8A2F-75E22EF17E6C}" destId="{D7A6D655-AEB9-4466-A02C-0269F8B27843}" srcOrd="2" destOrd="0" presId="urn:microsoft.com/office/officeart/2018/2/layout/IconVerticalSolidList"/>
    <dgm:cxn modelId="{AFD5865B-B6E8-4CAF-89BB-BA6C82FF7BAD}" type="presParOf" srcId="{D7A6D655-AEB9-4466-A02C-0269F8B27843}" destId="{D134CC55-67F9-43E7-9211-A91A7AEC8DB1}" srcOrd="0" destOrd="0" presId="urn:microsoft.com/office/officeart/2018/2/layout/IconVerticalSolidList"/>
    <dgm:cxn modelId="{ADFC7170-9D27-4853-B900-27F246FEB0EA}" type="presParOf" srcId="{D7A6D655-AEB9-4466-A02C-0269F8B27843}" destId="{AEC4A7EA-1794-4945-BF0F-467E2239EF87}" srcOrd="1" destOrd="0" presId="urn:microsoft.com/office/officeart/2018/2/layout/IconVerticalSolidList"/>
    <dgm:cxn modelId="{E7FDD19C-582D-446E-BB33-C7C44D6B50C7}" type="presParOf" srcId="{D7A6D655-AEB9-4466-A02C-0269F8B27843}" destId="{E6E4E860-3FEF-418E-9369-18CEFE50AB43}" srcOrd="2" destOrd="0" presId="urn:microsoft.com/office/officeart/2018/2/layout/IconVerticalSolidList"/>
    <dgm:cxn modelId="{B2EF1DCE-810B-49F0-BDB5-1E6D5AAEC7D7}" type="presParOf" srcId="{D7A6D655-AEB9-4466-A02C-0269F8B27843}" destId="{7AEEB4A8-B8B8-413A-91ED-A9A69A97B69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BB8AA7-4D7F-444E-A898-87930D3B45A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5FF2C0B-84F4-4258-9184-792BF6B05B95}">
      <dgm:prSet/>
      <dgm:spPr/>
      <dgm:t>
        <a:bodyPr/>
        <a:lstStyle/>
        <a:p>
          <a:r>
            <a:rPr lang="en-US" dirty="0"/>
            <a:t>Why would someone create this kind of false information?</a:t>
          </a:r>
        </a:p>
      </dgm:t>
    </dgm:pt>
    <dgm:pt modelId="{BA304473-DE27-407B-9448-B1B856BB8247}" type="parTrans" cxnId="{DDE570BE-74D7-4242-890C-553D21702711}">
      <dgm:prSet/>
      <dgm:spPr/>
      <dgm:t>
        <a:bodyPr/>
        <a:lstStyle/>
        <a:p>
          <a:endParaRPr lang="en-US"/>
        </a:p>
      </dgm:t>
    </dgm:pt>
    <dgm:pt modelId="{A359FE35-6C50-44F6-A55C-5EC165F76975}" type="sibTrans" cxnId="{DDE570BE-74D7-4242-890C-553D21702711}">
      <dgm:prSet/>
      <dgm:spPr/>
      <dgm:t>
        <a:bodyPr/>
        <a:lstStyle/>
        <a:p>
          <a:endParaRPr lang="en-US"/>
        </a:p>
      </dgm:t>
    </dgm:pt>
    <dgm:pt modelId="{CEFEC07E-5626-4F8A-9847-6E8D3DE3BA29}">
      <dgm:prSet/>
      <dgm:spPr/>
      <dgm:t>
        <a:bodyPr/>
        <a:lstStyle/>
        <a:p>
          <a:r>
            <a:rPr lang="en-US" dirty="0"/>
            <a:t>Why is this considered </a:t>
          </a:r>
          <a:r>
            <a:rPr lang="en-US" dirty="0" err="1"/>
            <a:t>malinformation</a:t>
          </a:r>
          <a:r>
            <a:rPr lang="en-US" dirty="0"/>
            <a:t>?</a:t>
          </a:r>
        </a:p>
      </dgm:t>
    </dgm:pt>
    <dgm:pt modelId="{7970E076-CCFE-4035-B5A2-CF381DDB0843}" type="parTrans" cxnId="{4E91CE6B-D37F-4823-880C-3A21E1821815}">
      <dgm:prSet/>
      <dgm:spPr/>
      <dgm:t>
        <a:bodyPr/>
        <a:lstStyle/>
        <a:p>
          <a:endParaRPr lang="en-US"/>
        </a:p>
      </dgm:t>
    </dgm:pt>
    <dgm:pt modelId="{66C0DC03-0FB1-4BC8-AE26-131149C44856}" type="sibTrans" cxnId="{4E91CE6B-D37F-4823-880C-3A21E1821815}">
      <dgm:prSet/>
      <dgm:spPr/>
      <dgm:t>
        <a:bodyPr/>
        <a:lstStyle/>
        <a:p>
          <a:endParaRPr lang="en-US"/>
        </a:p>
      </dgm:t>
    </dgm:pt>
    <dgm:pt modelId="{BD7AF667-64C1-4A4C-8A2F-75E22EF17E6C}" type="pres">
      <dgm:prSet presAssocID="{28BB8AA7-4D7F-444E-A898-87930D3B45AC}" presName="root" presStyleCnt="0">
        <dgm:presLayoutVars>
          <dgm:dir/>
          <dgm:resizeHandles val="exact"/>
        </dgm:presLayoutVars>
      </dgm:prSet>
      <dgm:spPr/>
    </dgm:pt>
    <dgm:pt modelId="{FDAFFF6B-197F-43E6-8E4C-2C9549CFF2F0}" type="pres">
      <dgm:prSet presAssocID="{C5FF2C0B-84F4-4258-9184-792BF6B05B95}" presName="compNode" presStyleCnt="0"/>
      <dgm:spPr/>
    </dgm:pt>
    <dgm:pt modelId="{009CB256-E44B-4756-B3FB-0B19AF3E73B0}" type="pres">
      <dgm:prSet presAssocID="{C5FF2C0B-84F4-4258-9184-792BF6B05B95}" presName="bgRect" presStyleLbl="bgShp" presStyleIdx="0" presStyleCnt="2"/>
      <dgm:spPr/>
    </dgm:pt>
    <dgm:pt modelId="{B1ABE959-D355-4E46-A7C1-EF409AD41BD9}" type="pres">
      <dgm:prSet presAssocID="{C5FF2C0B-84F4-4258-9184-792BF6B05B9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2E9096CE-2E4B-4808-8CDD-1A482390C0DF}" type="pres">
      <dgm:prSet presAssocID="{C5FF2C0B-84F4-4258-9184-792BF6B05B95}" presName="spaceRect" presStyleCnt="0"/>
      <dgm:spPr/>
    </dgm:pt>
    <dgm:pt modelId="{F69D68CC-1167-4023-A21F-4F609F7A71F5}" type="pres">
      <dgm:prSet presAssocID="{C5FF2C0B-84F4-4258-9184-792BF6B05B95}" presName="parTx" presStyleLbl="revTx" presStyleIdx="0" presStyleCnt="2">
        <dgm:presLayoutVars>
          <dgm:chMax val="0"/>
          <dgm:chPref val="0"/>
        </dgm:presLayoutVars>
      </dgm:prSet>
      <dgm:spPr/>
    </dgm:pt>
    <dgm:pt modelId="{D65EA584-7883-4A45-B0EB-E3068A06FEF1}" type="pres">
      <dgm:prSet presAssocID="{A359FE35-6C50-44F6-A55C-5EC165F76975}" presName="sibTrans" presStyleCnt="0"/>
      <dgm:spPr/>
    </dgm:pt>
    <dgm:pt modelId="{D7A6D655-AEB9-4466-A02C-0269F8B27843}" type="pres">
      <dgm:prSet presAssocID="{CEFEC07E-5626-4F8A-9847-6E8D3DE3BA29}" presName="compNode" presStyleCnt="0"/>
      <dgm:spPr/>
    </dgm:pt>
    <dgm:pt modelId="{D134CC55-67F9-43E7-9211-A91A7AEC8DB1}" type="pres">
      <dgm:prSet presAssocID="{CEFEC07E-5626-4F8A-9847-6E8D3DE3BA29}" presName="bgRect" presStyleLbl="bgShp" presStyleIdx="1" presStyleCnt="2"/>
      <dgm:spPr/>
    </dgm:pt>
    <dgm:pt modelId="{AEC4A7EA-1794-4945-BF0F-467E2239EF87}" type="pres">
      <dgm:prSet presAssocID="{CEFEC07E-5626-4F8A-9847-6E8D3DE3BA2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E6E4E860-3FEF-418E-9369-18CEFE50AB43}" type="pres">
      <dgm:prSet presAssocID="{CEFEC07E-5626-4F8A-9847-6E8D3DE3BA29}" presName="spaceRect" presStyleCnt="0"/>
      <dgm:spPr/>
    </dgm:pt>
    <dgm:pt modelId="{7AEEB4A8-B8B8-413A-91ED-A9A69A97B698}" type="pres">
      <dgm:prSet presAssocID="{CEFEC07E-5626-4F8A-9847-6E8D3DE3BA29}" presName="parTx" presStyleLbl="revTx" presStyleIdx="1" presStyleCnt="2">
        <dgm:presLayoutVars>
          <dgm:chMax val="0"/>
          <dgm:chPref val="0"/>
        </dgm:presLayoutVars>
      </dgm:prSet>
      <dgm:spPr/>
    </dgm:pt>
  </dgm:ptLst>
  <dgm:cxnLst>
    <dgm:cxn modelId="{FAAF890D-71F0-4AD9-BB8F-64D4B7978D74}" type="presOf" srcId="{CEFEC07E-5626-4F8A-9847-6E8D3DE3BA29}" destId="{7AEEB4A8-B8B8-413A-91ED-A9A69A97B698}" srcOrd="0" destOrd="0" presId="urn:microsoft.com/office/officeart/2018/2/layout/IconVerticalSolidList"/>
    <dgm:cxn modelId="{850B2F3A-B012-4D01-AD4C-47868122F096}" type="presOf" srcId="{C5FF2C0B-84F4-4258-9184-792BF6B05B95}" destId="{F69D68CC-1167-4023-A21F-4F609F7A71F5}" srcOrd="0" destOrd="0" presId="urn:microsoft.com/office/officeart/2018/2/layout/IconVerticalSolidList"/>
    <dgm:cxn modelId="{4E91CE6B-D37F-4823-880C-3A21E1821815}" srcId="{28BB8AA7-4D7F-444E-A898-87930D3B45AC}" destId="{CEFEC07E-5626-4F8A-9847-6E8D3DE3BA29}" srcOrd="1" destOrd="0" parTransId="{7970E076-CCFE-4035-B5A2-CF381DDB0843}" sibTransId="{66C0DC03-0FB1-4BC8-AE26-131149C44856}"/>
    <dgm:cxn modelId="{53AECE93-1A64-4E04-843B-97A6D3B704C6}" type="presOf" srcId="{28BB8AA7-4D7F-444E-A898-87930D3B45AC}" destId="{BD7AF667-64C1-4A4C-8A2F-75E22EF17E6C}" srcOrd="0" destOrd="0" presId="urn:microsoft.com/office/officeart/2018/2/layout/IconVerticalSolidList"/>
    <dgm:cxn modelId="{DDE570BE-74D7-4242-890C-553D21702711}" srcId="{28BB8AA7-4D7F-444E-A898-87930D3B45AC}" destId="{C5FF2C0B-84F4-4258-9184-792BF6B05B95}" srcOrd="0" destOrd="0" parTransId="{BA304473-DE27-407B-9448-B1B856BB8247}" sibTransId="{A359FE35-6C50-44F6-A55C-5EC165F76975}"/>
    <dgm:cxn modelId="{CD728F93-A4A7-47C5-8DFE-EDEB94AD45F6}" type="presParOf" srcId="{BD7AF667-64C1-4A4C-8A2F-75E22EF17E6C}" destId="{FDAFFF6B-197F-43E6-8E4C-2C9549CFF2F0}" srcOrd="0" destOrd="0" presId="urn:microsoft.com/office/officeart/2018/2/layout/IconVerticalSolidList"/>
    <dgm:cxn modelId="{322E0B2F-1722-4829-82EC-7697EDF3D292}" type="presParOf" srcId="{FDAFFF6B-197F-43E6-8E4C-2C9549CFF2F0}" destId="{009CB256-E44B-4756-B3FB-0B19AF3E73B0}" srcOrd="0" destOrd="0" presId="urn:microsoft.com/office/officeart/2018/2/layout/IconVerticalSolidList"/>
    <dgm:cxn modelId="{BF4E7C5C-DBD8-42B2-BE82-6E14CE37FE91}" type="presParOf" srcId="{FDAFFF6B-197F-43E6-8E4C-2C9549CFF2F0}" destId="{B1ABE959-D355-4E46-A7C1-EF409AD41BD9}" srcOrd="1" destOrd="0" presId="urn:microsoft.com/office/officeart/2018/2/layout/IconVerticalSolidList"/>
    <dgm:cxn modelId="{A30FCB33-C145-42A5-B7F0-7E12C0A234DA}" type="presParOf" srcId="{FDAFFF6B-197F-43E6-8E4C-2C9549CFF2F0}" destId="{2E9096CE-2E4B-4808-8CDD-1A482390C0DF}" srcOrd="2" destOrd="0" presId="urn:microsoft.com/office/officeart/2018/2/layout/IconVerticalSolidList"/>
    <dgm:cxn modelId="{DDE059C1-C50B-4C42-9831-4538D6304742}" type="presParOf" srcId="{FDAFFF6B-197F-43E6-8E4C-2C9549CFF2F0}" destId="{F69D68CC-1167-4023-A21F-4F609F7A71F5}" srcOrd="3" destOrd="0" presId="urn:microsoft.com/office/officeart/2018/2/layout/IconVerticalSolidList"/>
    <dgm:cxn modelId="{F903A5B8-2856-47D9-9CE9-0B3AF0FB747F}" type="presParOf" srcId="{BD7AF667-64C1-4A4C-8A2F-75E22EF17E6C}" destId="{D65EA584-7883-4A45-B0EB-E3068A06FEF1}" srcOrd="1" destOrd="0" presId="urn:microsoft.com/office/officeart/2018/2/layout/IconVerticalSolidList"/>
    <dgm:cxn modelId="{82A580C2-8F4D-4684-AEE7-48FE558F5FB7}" type="presParOf" srcId="{BD7AF667-64C1-4A4C-8A2F-75E22EF17E6C}" destId="{D7A6D655-AEB9-4466-A02C-0269F8B27843}" srcOrd="2" destOrd="0" presId="urn:microsoft.com/office/officeart/2018/2/layout/IconVerticalSolidList"/>
    <dgm:cxn modelId="{AFD5865B-B6E8-4CAF-89BB-BA6C82FF7BAD}" type="presParOf" srcId="{D7A6D655-AEB9-4466-A02C-0269F8B27843}" destId="{D134CC55-67F9-43E7-9211-A91A7AEC8DB1}" srcOrd="0" destOrd="0" presId="urn:microsoft.com/office/officeart/2018/2/layout/IconVerticalSolidList"/>
    <dgm:cxn modelId="{ADFC7170-9D27-4853-B900-27F246FEB0EA}" type="presParOf" srcId="{D7A6D655-AEB9-4466-A02C-0269F8B27843}" destId="{AEC4A7EA-1794-4945-BF0F-467E2239EF87}" srcOrd="1" destOrd="0" presId="urn:microsoft.com/office/officeart/2018/2/layout/IconVerticalSolidList"/>
    <dgm:cxn modelId="{E7FDD19C-582D-446E-BB33-C7C44D6B50C7}" type="presParOf" srcId="{D7A6D655-AEB9-4466-A02C-0269F8B27843}" destId="{E6E4E860-3FEF-418E-9369-18CEFE50AB43}" srcOrd="2" destOrd="0" presId="urn:microsoft.com/office/officeart/2018/2/layout/IconVerticalSolidList"/>
    <dgm:cxn modelId="{B2EF1DCE-810B-49F0-BDB5-1E6D5AAEC7D7}" type="presParOf" srcId="{D7A6D655-AEB9-4466-A02C-0269F8B27843}" destId="{7AEEB4A8-B8B8-413A-91ED-A9A69A97B69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512AF7-DB63-489A-980E-C9396B6C406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143ABB3-417F-45B5-A793-63DED034E774}">
      <dgm:prSet/>
      <dgm:spPr/>
      <dgm:t>
        <a:bodyPr/>
        <a:lstStyle/>
        <a:p>
          <a:r>
            <a:rPr lang="en-US" b="1"/>
            <a:t>Word of Mouth: Especially through Family Members and Friends</a:t>
          </a:r>
          <a:endParaRPr lang="en-US"/>
        </a:p>
      </dgm:t>
    </dgm:pt>
    <dgm:pt modelId="{1A4D7873-D3C5-4A5C-B376-64C4D605CF02}" type="parTrans" cxnId="{4AD5887D-1651-4F5B-9871-404B71F3CAD2}">
      <dgm:prSet/>
      <dgm:spPr/>
      <dgm:t>
        <a:bodyPr/>
        <a:lstStyle/>
        <a:p>
          <a:endParaRPr lang="en-US"/>
        </a:p>
      </dgm:t>
    </dgm:pt>
    <dgm:pt modelId="{F3577B77-AED5-4AFE-A477-271FFBB4DE66}" type="sibTrans" cxnId="{4AD5887D-1651-4F5B-9871-404B71F3CAD2}">
      <dgm:prSet/>
      <dgm:spPr/>
      <dgm:t>
        <a:bodyPr/>
        <a:lstStyle/>
        <a:p>
          <a:endParaRPr lang="en-US"/>
        </a:p>
      </dgm:t>
    </dgm:pt>
    <dgm:pt modelId="{EF8F272C-D1B7-418D-8B9A-2BF88FED5A2A}">
      <dgm:prSet/>
      <dgm:spPr/>
      <dgm:t>
        <a:bodyPr/>
        <a:lstStyle/>
        <a:p>
          <a:r>
            <a:rPr lang="en-US" b="1"/>
            <a:t>Traditional Media: Radio, TV</a:t>
          </a:r>
          <a:endParaRPr lang="en-US"/>
        </a:p>
      </dgm:t>
    </dgm:pt>
    <dgm:pt modelId="{E58874FA-EE3E-4254-BC98-8955C2BCC629}" type="parTrans" cxnId="{2CE5A5F3-DC95-46D4-95A9-28A921C9BE1C}">
      <dgm:prSet/>
      <dgm:spPr/>
      <dgm:t>
        <a:bodyPr/>
        <a:lstStyle/>
        <a:p>
          <a:endParaRPr lang="en-US"/>
        </a:p>
      </dgm:t>
    </dgm:pt>
    <dgm:pt modelId="{378C00EE-9BC0-4176-B854-131E74F469A9}" type="sibTrans" cxnId="{2CE5A5F3-DC95-46D4-95A9-28A921C9BE1C}">
      <dgm:prSet/>
      <dgm:spPr/>
      <dgm:t>
        <a:bodyPr/>
        <a:lstStyle/>
        <a:p>
          <a:endParaRPr lang="en-US"/>
        </a:p>
      </dgm:t>
    </dgm:pt>
    <dgm:pt modelId="{75E57EAF-59AA-4C93-8B2E-2BDDA0DD7115}">
      <dgm:prSet/>
      <dgm:spPr/>
      <dgm:t>
        <a:bodyPr/>
        <a:lstStyle/>
        <a:p>
          <a:r>
            <a:rPr lang="en-US" b="1"/>
            <a:t>Social Media Platforms: Facebook, WhatsApp, TikTok, Instagram, Twitter (X)</a:t>
          </a:r>
          <a:endParaRPr lang="en-US"/>
        </a:p>
      </dgm:t>
    </dgm:pt>
    <dgm:pt modelId="{DD23796B-1ECD-47B9-B669-B3EDC5EB0483}" type="parTrans" cxnId="{579C5CB9-3BE2-41D8-B59A-E6CF462D34E8}">
      <dgm:prSet/>
      <dgm:spPr/>
      <dgm:t>
        <a:bodyPr/>
        <a:lstStyle/>
        <a:p>
          <a:endParaRPr lang="en-US"/>
        </a:p>
      </dgm:t>
    </dgm:pt>
    <dgm:pt modelId="{F4D90FCE-BDC0-4A77-8C84-55E9FE49AF9B}" type="sibTrans" cxnId="{579C5CB9-3BE2-41D8-B59A-E6CF462D34E8}">
      <dgm:prSet/>
      <dgm:spPr/>
      <dgm:t>
        <a:bodyPr/>
        <a:lstStyle/>
        <a:p>
          <a:endParaRPr lang="en-US"/>
        </a:p>
      </dgm:t>
    </dgm:pt>
    <dgm:pt modelId="{4083F2CC-D958-4AD3-B877-ABE1C0B85254}">
      <dgm:prSet/>
      <dgm:spPr/>
      <dgm:t>
        <a:bodyPr/>
        <a:lstStyle/>
        <a:p>
          <a:r>
            <a:rPr lang="en-US" b="1"/>
            <a:t>Messaging Apps: WhatsApp, Telegram</a:t>
          </a:r>
          <a:endParaRPr lang="en-US"/>
        </a:p>
      </dgm:t>
    </dgm:pt>
    <dgm:pt modelId="{135C27F9-9779-44D9-9743-47EFC6A4BBC9}" type="parTrans" cxnId="{D6E4C272-6981-40F3-8554-27EDB70F33C8}">
      <dgm:prSet/>
      <dgm:spPr/>
      <dgm:t>
        <a:bodyPr/>
        <a:lstStyle/>
        <a:p>
          <a:endParaRPr lang="en-US"/>
        </a:p>
      </dgm:t>
    </dgm:pt>
    <dgm:pt modelId="{CEC7A539-7F51-438E-8235-BC67F33E2681}" type="sibTrans" cxnId="{D6E4C272-6981-40F3-8554-27EDB70F33C8}">
      <dgm:prSet/>
      <dgm:spPr/>
      <dgm:t>
        <a:bodyPr/>
        <a:lstStyle/>
        <a:p>
          <a:endParaRPr lang="en-US"/>
        </a:p>
      </dgm:t>
    </dgm:pt>
    <dgm:pt modelId="{764AF35A-1E1E-4EB1-80CF-2CCDB29C78ED}" type="pres">
      <dgm:prSet presAssocID="{74512AF7-DB63-489A-980E-C9396B6C406B}" presName="root" presStyleCnt="0">
        <dgm:presLayoutVars>
          <dgm:dir/>
          <dgm:resizeHandles val="exact"/>
        </dgm:presLayoutVars>
      </dgm:prSet>
      <dgm:spPr/>
    </dgm:pt>
    <dgm:pt modelId="{91BD3516-91A6-45D0-9682-65FF2640BE59}" type="pres">
      <dgm:prSet presAssocID="{D143ABB3-417F-45B5-A793-63DED034E774}" presName="compNode" presStyleCnt="0"/>
      <dgm:spPr/>
    </dgm:pt>
    <dgm:pt modelId="{CC19FF8F-44DB-483B-A48D-77D34559B038}" type="pres">
      <dgm:prSet presAssocID="{D143ABB3-417F-45B5-A793-63DED034E774}" presName="bgRect" presStyleLbl="bgShp" presStyleIdx="0" presStyleCnt="4"/>
      <dgm:spPr/>
    </dgm:pt>
    <dgm:pt modelId="{48CF1CB7-6E73-4BC6-B8C3-52AF316DC3BF}" type="pres">
      <dgm:prSet presAssocID="{D143ABB3-417F-45B5-A793-63DED034E77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ps"/>
        </a:ext>
      </dgm:extLst>
    </dgm:pt>
    <dgm:pt modelId="{4CA23173-69D2-4375-BA61-5617A18F498B}" type="pres">
      <dgm:prSet presAssocID="{D143ABB3-417F-45B5-A793-63DED034E774}" presName="spaceRect" presStyleCnt="0"/>
      <dgm:spPr/>
    </dgm:pt>
    <dgm:pt modelId="{F7254776-8391-4CC5-86E0-4655F17CB78A}" type="pres">
      <dgm:prSet presAssocID="{D143ABB3-417F-45B5-A793-63DED034E774}" presName="parTx" presStyleLbl="revTx" presStyleIdx="0" presStyleCnt="4">
        <dgm:presLayoutVars>
          <dgm:chMax val="0"/>
          <dgm:chPref val="0"/>
        </dgm:presLayoutVars>
      </dgm:prSet>
      <dgm:spPr/>
    </dgm:pt>
    <dgm:pt modelId="{3766D9E4-3DD8-43D8-BBAF-258ABC55D912}" type="pres">
      <dgm:prSet presAssocID="{F3577B77-AED5-4AFE-A477-271FFBB4DE66}" presName="sibTrans" presStyleCnt="0"/>
      <dgm:spPr/>
    </dgm:pt>
    <dgm:pt modelId="{2FEA803B-2D6E-43A1-BED5-79F17538B1DE}" type="pres">
      <dgm:prSet presAssocID="{EF8F272C-D1B7-418D-8B9A-2BF88FED5A2A}" presName="compNode" presStyleCnt="0"/>
      <dgm:spPr/>
    </dgm:pt>
    <dgm:pt modelId="{E63541FC-2C72-47EA-B141-38E2408DDF85}" type="pres">
      <dgm:prSet presAssocID="{EF8F272C-D1B7-418D-8B9A-2BF88FED5A2A}" presName="bgRect" presStyleLbl="bgShp" presStyleIdx="1" presStyleCnt="4"/>
      <dgm:spPr/>
    </dgm:pt>
    <dgm:pt modelId="{08D002F6-BD43-4E9A-9BD2-0A9D99307B12}" type="pres">
      <dgm:prSet presAssocID="{EF8F272C-D1B7-418D-8B9A-2BF88FED5A2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levision"/>
        </a:ext>
      </dgm:extLst>
    </dgm:pt>
    <dgm:pt modelId="{1302AD1C-CDC6-4671-8F9D-549989BF0954}" type="pres">
      <dgm:prSet presAssocID="{EF8F272C-D1B7-418D-8B9A-2BF88FED5A2A}" presName="spaceRect" presStyleCnt="0"/>
      <dgm:spPr/>
    </dgm:pt>
    <dgm:pt modelId="{65D1A10F-89EA-491F-BAAD-112E246B0353}" type="pres">
      <dgm:prSet presAssocID="{EF8F272C-D1B7-418D-8B9A-2BF88FED5A2A}" presName="parTx" presStyleLbl="revTx" presStyleIdx="1" presStyleCnt="4">
        <dgm:presLayoutVars>
          <dgm:chMax val="0"/>
          <dgm:chPref val="0"/>
        </dgm:presLayoutVars>
      </dgm:prSet>
      <dgm:spPr/>
    </dgm:pt>
    <dgm:pt modelId="{C48E667E-21B2-43FE-9B82-BF62B99C21C7}" type="pres">
      <dgm:prSet presAssocID="{378C00EE-9BC0-4176-B854-131E74F469A9}" presName="sibTrans" presStyleCnt="0"/>
      <dgm:spPr/>
    </dgm:pt>
    <dgm:pt modelId="{202B4690-D7EB-497D-B336-ED0D2D40BBBA}" type="pres">
      <dgm:prSet presAssocID="{75E57EAF-59AA-4C93-8B2E-2BDDA0DD7115}" presName="compNode" presStyleCnt="0"/>
      <dgm:spPr/>
    </dgm:pt>
    <dgm:pt modelId="{744A665E-927B-498E-9224-7DDE6AE6A831}" type="pres">
      <dgm:prSet presAssocID="{75E57EAF-59AA-4C93-8B2E-2BDDA0DD7115}" presName="bgRect" presStyleLbl="bgShp" presStyleIdx="2" presStyleCnt="4"/>
      <dgm:spPr/>
    </dgm:pt>
    <dgm:pt modelId="{5ECFF2CA-9EE3-49FA-8DB0-3B653F3CDCAE}" type="pres">
      <dgm:prSet presAssocID="{75E57EAF-59AA-4C93-8B2E-2BDDA0DD711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seball Hat"/>
        </a:ext>
      </dgm:extLst>
    </dgm:pt>
    <dgm:pt modelId="{4761B8B4-922B-4E50-ABEF-04CA67203230}" type="pres">
      <dgm:prSet presAssocID="{75E57EAF-59AA-4C93-8B2E-2BDDA0DD7115}" presName="spaceRect" presStyleCnt="0"/>
      <dgm:spPr/>
    </dgm:pt>
    <dgm:pt modelId="{B9240C44-369C-4EEE-ACE7-E9D806ED428F}" type="pres">
      <dgm:prSet presAssocID="{75E57EAF-59AA-4C93-8B2E-2BDDA0DD7115}" presName="parTx" presStyleLbl="revTx" presStyleIdx="2" presStyleCnt="4">
        <dgm:presLayoutVars>
          <dgm:chMax val="0"/>
          <dgm:chPref val="0"/>
        </dgm:presLayoutVars>
      </dgm:prSet>
      <dgm:spPr/>
    </dgm:pt>
    <dgm:pt modelId="{890E97A1-23A7-4E3F-B66C-FDD24BEFED28}" type="pres">
      <dgm:prSet presAssocID="{F4D90FCE-BDC0-4A77-8C84-55E9FE49AF9B}" presName="sibTrans" presStyleCnt="0"/>
      <dgm:spPr/>
    </dgm:pt>
    <dgm:pt modelId="{D789FD25-9EC0-42B9-A245-6936E12FC63A}" type="pres">
      <dgm:prSet presAssocID="{4083F2CC-D958-4AD3-B877-ABE1C0B85254}" presName="compNode" presStyleCnt="0"/>
      <dgm:spPr/>
    </dgm:pt>
    <dgm:pt modelId="{9AD5C575-CAF2-416F-AF2D-554A2CFB8839}" type="pres">
      <dgm:prSet presAssocID="{4083F2CC-D958-4AD3-B877-ABE1C0B85254}" presName="bgRect" presStyleLbl="bgShp" presStyleIdx="3" presStyleCnt="4"/>
      <dgm:spPr/>
    </dgm:pt>
    <dgm:pt modelId="{FCA88C92-7FCA-4AE6-B632-1CEB644EAB56}" type="pres">
      <dgm:prSet presAssocID="{4083F2CC-D958-4AD3-B877-ABE1C0B8525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envelope"/>
        </a:ext>
      </dgm:extLst>
    </dgm:pt>
    <dgm:pt modelId="{E66FE29C-F2B3-4BA4-B537-6D8E93FED9B5}" type="pres">
      <dgm:prSet presAssocID="{4083F2CC-D958-4AD3-B877-ABE1C0B85254}" presName="spaceRect" presStyleCnt="0"/>
      <dgm:spPr/>
    </dgm:pt>
    <dgm:pt modelId="{B5F33D71-7DA5-4C0E-B9DB-7FE75CE05B07}" type="pres">
      <dgm:prSet presAssocID="{4083F2CC-D958-4AD3-B877-ABE1C0B85254}" presName="parTx" presStyleLbl="revTx" presStyleIdx="3" presStyleCnt="4">
        <dgm:presLayoutVars>
          <dgm:chMax val="0"/>
          <dgm:chPref val="0"/>
        </dgm:presLayoutVars>
      </dgm:prSet>
      <dgm:spPr/>
    </dgm:pt>
  </dgm:ptLst>
  <dgm:cxnLst>
    <dgm:cxn modelId="{FBFC6D1F-B2E4-4BF8-ACCC-0FBFD1147891}" type="presOf" srcId="{EF8F272C-D1B7-418D-8B9A-2BF88FED5A2A}" destId="{65D1A10F-89EA-491F-BAAD-112E246B0353}" srcOrd="0" destOrd="0" presId="urn:microsoft.com/office/officeart/2018/2/layout/IconVerticalSolidList"/>
    <dgm:cxn modelId="{D6E4C272-6981-40F3-8554-27EDB70F33C8}" srcId="{74512AF7-DB63-489A-980E-C9396B6C406B}" destId="{4083F2CC-D958-4AD3-B877-ABE1C0B85254}" srcOrd="3" destOrd="0" parTransId="{135C27F9-9779-44D9-9743-47EFC6A4BBC9}" sibTransId="{CEC7A539-7F51-438E-8235-BC67F33E2681}"/>
    <dgm:cxn modelId="{4AD5887D-1651-4F5B-9871-404B71F3CAD2}" srcId="{74512AF7-DB63-489A-980E-C9396B6C406B}" destId="{D143ABB3-417F-45B5-A793-63DED034E774}" srcOrd="0" destOrd="0" parTransId="{1A4D7873-D3C5-4A5C-B376-64C4D605CF02}" sibTransId="{F3577B77-AED5-4AFE-A477-271FFBB4DE66}"/>
    <dgm:cxn modelId="{BA0DC09D-97A6-48D4-A763-E3BC3895D4E2}" type="presOf" srcId="{75E57EAF-59AA-4C93-8B2E-2BDDA0DD7115}" destId="{B9240C44-369C-4EEE-ACE7-E9D806ED428F}" srcOrd="0" destOrd="0" presId="urn:microsoft.com/office/officeart/2018/2/layout/IconVerticalSolidList"/>
    <dgm:cxn modelId="{029676AA-A831-4C88-95CB-268F417F1C5E}" type="presOf" srcId="{74512AF7-DB63-489A-980E-C9396B6C406B}" destId="{764AF35A-1E1E-4EB1-80CF-2CCDB29C78ED}" srcOrd="0" destOrd="0" presId="urn:microsoft.com/office/officeart/2018/2/layout/IconVerticalSolidList"/>
    <dgm:cxn modelId="{579C5CB9-3BE2-41D8-B59A-E6CF462D34E8}" srcId="{74512AF7-DB63-489A-980E-C9396B6C406B}" destId="{75E57EAF-59AA-4C93-8B2E-2BDDA0DD7115}" srcOrd="2" destOrd="0" parTransId="{DD23796B-1ECD-47B9-B669-B3EDC5EB0483}" sibTransId="{F4D90FCE-BDC0-4A77-8C84-55E9FE49AF9B}"/>
    <dgm:cxn modelId="{B6C680DC-3123-490B-81BB-0AC27E40ED45}" type="presOf" srcId="{4083F2CC-D958-4AD3-B877-ABE1C0B85254}" destId="{B5F33D71-7DA5-4C0E-B9DB-7FE75CE05B07}" srcOrd="0" destOrd="0" presId="urn:microsoft.com/office/officeart/2018/2/layout/IconVerticalSolidList"/>
    <dgm:cxn modelId="{613B04DD-BFD1-479D-B0DE-AC4D89512C60}" type="presOf" srcId="{D143ABB3-417F-45B5-A793-63DED034E774}" destId="{F7254776-8391-4CC5-86E0-4655F17CB78A}" srcOrd="0" destOrd="0" presId="urn:microsoft.com/office/officeart/2018/2/layout/IconVerticalSolidList"/>
    <dgm:cxn modelId="{2CE5A5F3-DC95-46D4-95A9-28A921C9BE1C}" srcId="{74512AF7-DB63-489A-980E-C9396B6C406B}" destId="{EF8F272C-D1B7-418D-8B9A-2BF88FED5A2A}" srcOrd="1" destOrd="0" parTransId="{E58874FA-EE3E-4254-BC98-8955C2BCC629}" sibTransId="{378C00EE-9BC0-4176-B854-131E74F469A9}"/>
    <dgm:cxn modelId="{EEA8EB29-4464-4A2E-8AFD-D1C9988DE447}" type="presParOf" srcId="{764AF35A-1E1E-4EB1-80CF-2CCDB29C78ED}" destId="{91BD3516-91A6-45D0-9682-65FF2640BE59}" srcOrd="0" destOrd="0" presId="urn:microsoft.com/office/officeart/2018/2/layout/IconVerticalSolidList"/>
    <dgm:cxn modelId="{8090E241-A83C-411C-BFCB-E7FABB30B1E8}" type="presParOf" srcId="{91BD3516-91A6-45D0-9682-65FF2640BE59}" destId="{CC19FF8F-44DB-483B-A48D-77D34559B038}" srcOrd="0" destOrd="0" presId="urn:microsoft.com/office/officeart/2018/2/layout/IconVerticalSolidList"/>
    <dgm:cxn modelId="{BD641B04-A55F-4D92-9022-21FEB02C29AC}" type="presParOf" srcId="{91BD3516-91A6-45D0-9682-65FF2640BE59}" destId="{48CF1CB7-6E73-4BC6-B8C3-52AF316DC3BF}" srcOrd="1" destOrd="0" presId="urn:microsoft.com/office/officeart/2018/2/layout/IconVerticalSolidList"/>
    <dgm:cxn modelId="{EC786F1E-25CF-4059-B655-6A7544D42ABA}" type="presParOf" srcId="{91BD3516-91A6-45D0-9682-65FF2640BE59}" destId="{4CA23173-69D2-4375-BA61-5617A18F498B}" srcOrd="2" destOrd="0" presId="urn:microsoft.com/office/officeart/2018/2/layout/IconVerticalSolidList"/>
    <dgm:cxn modelId="{7DC388EE-9463-46E9-8EE0-4E67DFE3CCFB}" type="presParOf" srcId="{91BD3516-91A6-45D0-9682-65FF2640BE59}" destId="{F7254776-8391-4CC5-86E0-4655F17CB78A}" srcOrd="3" destOrd="0" presId="urn:microsoft.com/office/officeart/2018/2/layout/IconVerticalSolidList"/>
    <dgm:cxn modelId="{476EEFDC-B3C9-45CE-8C5A-8419E2D81821}" type="presParOf" srcId="{764AF35A-1E1E-4EB1-80CF-2CCDB29C78ED}" destId="{3766D9E4-3DD8-43D8-BBAF-258ABC55D912}" srcOrd="1" destOrd="0" presId="urn:microsoft.com/office/officeart/2018/2/layout/IconVerticalSolidList"/>
    <dgm:cxn modelId="{747750C9-3160-41FF-844C-46ABC4CC2005}" type="presParOf" srcId="{764AF35A-1E1E-4EB1-80CF-2CCDB29C78ED}" destId="{2FEA803B-2D6E-43A1-BED5-79F17538B1DE}" srcOrd="2" destOrd="0" presId="urn:microsoft.com/office/officeart/2018/2/layout/IconVerticalSolidList"/>
    <dgm:cxn modelId="{F6C4FABA-156A-4847-8779-22844EF0B261}" type="presParOf" srcId="{2FEA803B-2D6E-43A1-BED5-79F17538B1DE}" destId="{E63541FC-2C72-47EA-B141-38E2408DDF85}" srcOrd="0" destOrd="0" presId="urn:microsoft.com/office/officeart/2018/2/layout/IconVerticalSolidList"/>
    <dgm:cxn modelId="{98138E91-F6A6-4029-A717-D68AFAA0B205}" type="presParOf" srcId="{2FEA803B-2D6E-43A1-BED5-79F17538B1DE}" destId="{08D002F6-BD43-4E9A-9BD2-0A9D99307B12}" srcOrd="1" destOrd="0" presId="urn:microsoft.com/office/officeart/2018/2/layout/IconVerticalSolidList"/>
    <dgm:cxn modelId="{69D09E49-AEE7-4620-A5F2-43AF483DB8B1}" type="presParOf" srcId="{2FEA803B-2D6E-43A1-BED5-79F17538B1DE}" destId="{1302AD1C-CDC6-4671-8F9D-549989BF0954}" srcOrd="2" destOrd="0" presId="urn:microsoft.com/office/officeart/2018/2/layout/IconVerticalSolidList"/>
    <dgm:cxn modelId="{A78F645F-1D8D-4755-99B4-53C38EADCA46}" type="presParOf" srcId="{2FEA803B-2D6E-43A1-BED5-79F17538B1DE}" destId="{65D1A10F-89EA-491F-BAAD-112E246B0353}" srcOrd="3" destOrd="0" presId="urn:microsoft.com/office/officeart/2018/2/layout/IconVerticalSolidList"/>
    <dgm:cxn modelId="{1A181114-C57F-47B5-8FA7-802D319AD333}" type="presParOf" srcId="{764AF35A-1E1E-4EB1-80CF-2CCDB29C78ED}" destId="{C48E667E-21B2-43FE-9B82-BF62B99C21C7}" srcOrd="3" destOrd="0" presId="urn:microsoft.com/office/officeart/2018/2/layout/IconVerticalSolidList"/>
    <dgm:cxn modelId="{C3C61357-B1ED-4C53-8374-7DF4B3CB9016}" type="presParOf" srcId="{764AF35A-1E1E-4EB1-80CF-2CCDB29C78ED}" destId="{202B4690-D7EB-497D-B336-ED0D2D40BBBA}" srcOrd="4" destOrd="0" presId="urn:microsoft.com/office/officeart/2018/2/layout/IconVerticalSolidList"/>
    <dgm:cxn modelId="{E52C4AED-C000-4DEE-A7D7-96EA4CCBC5CA}" type="presParOf" srcId="{202B4690-D7EB-497D-B336-ED0D2D40BBBA}" destId="{744A665E-927B-498E-9224-7DDE6AE6A831}" srcOrd="0" destOrd="0" presId="urn:microsoft.com/office/officeart/2018/2/layout/IconVerticalSolidList"/>
    <dgm:cxn modelId="{425F7C81-05E3-4C12-A414-0D22ED8F30BB}" type="presParOf" srcId="{202B4690-D7EB-497D-B336-ED0D2D40BBBA}" destId="{5ECFF2CA-9EE3-49FA-8DB0-3B653F3CDCAE}" srcOrd="1" destOrd="0" presId="urn:microsoft.com/office/officeart/2018/2/layout/IconVerticalSolidList"/>
    <dgm:cxn modelId="{0B94E2DF-164D-4277-935C-1CEEAC152C19}" type="presParOf" srcId="{202B4690-D7EB-497D-B336-ED0D2D40BBBA}" destId="{4761B8B4-922B-4E50-ABEF-04CA67203230}" srcOrd="2" destOrd="0" presId="urn:microsoft.com/office/officeart/2018/2/layout/IconVerticalSolidList"/>
    <dgm:cxn modelId="{F1CD72C3-118D-4305-AC9F-D44A46EED5C8}" type="presParOf" srcId="{202B4690-D7EB-497D-B336-ED0D2D40BBBA}" destId="{B9240C44-369C-4EEE-ACE7-E9D806ED428F}" srcOrd="3" destOrd="0" presId="urn:microsoft.com/office/officeart/2018/2/layout/IconVerticalSolidList"/>
    <dgm:cxn modelId="{098A4A10-8EE1-4676-A155-FE093A521624}" type="presParOf" srcId="{764AF35A-1E1E-4EB1-80CF-2CCDB29C78ED}" destId="{890E97A1-23A7-4E3F-B66C-FDD24BEFED28}" srcOrd="5" destOrd="0" presId="urn:microsoft.com/office/officeart/2018/2/layout/IconVerticalSolidList"/>
    <dgm:cxn modelId="{E0BB03F5-3B70-4E88-9E9A-E1E71B04B11C}" type="presParOf" srcId="{764AF35A-1E1E-4EB1-80CF-2CCDB29C78ED}" destId="{D789FD25-9EC0-42B9-A245-6936E12FC63A}" srcOrd="6" destOrd="0" presId="urn:microsoft.com/office/officeart/2018/2/layout/IconVerticalSolidList"/>
    <dgm:cxn modelId="{A4FDD9F9-6FD8-47E2-A0A5-F5AC3E22B81A}" type="presParOf" srcId="{D789FD25-9EC0-42B9-A245-6936E12FC63A}" destId="{9AD5C575-CAF2-416F-AF2D-554A2CFB8839}" srcOrd="0" destOrd="0" presId="urn:microsoft.com/office/officeart/2018/2/layout/IconVerticalSolidList"/>
    <dgm:cxn modelId="{1F9C4DCC-F821-4E0F-8C0D-384635E026EC}" type="presParOf" srcId="{D789FD25-9EC0-42B9-A245-6936E12FC63A}" destId="{FCA88C92-7FCA-4AE6-B632-1CEB644EAB56}" srcOrd="1" destOrd="0" presId="urn:microsoft.com/office/officeart/2018/2/layout/IconVerticalSolidList"/>
    <dgm:cxn modelId="{8573953C-CA65-47C2-9BA0-DC5E258225AA}" type="presParOf" srcId="{D789FD25-9EC0-42B9-A245-6936E12FC63A}" destId="{E66FE29C-F2B3-4BA4-B537-6D8E93FED9B5}" srcOrd="2" destOrd="0" presId="urn:microsoft.com/office/officeart/2018/2/layout/IconVerticalSolidList"/>
    <dgm:cxn modelId="{7A96CB7C-56AC-44B2-9037-1C529DAC3D6C}" type="presParOf" srcId="{D789FD25-9EC0-42B9-A245-6936E12FC63A}" destId="{B5F33D71-7DA5-4C0E-B9DB-7FE75CE05B0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A10A60-EEFB-4C70-84B9-C30E7D33D08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04D0ACA-AF93-447D-8F4A-4D96C4207293}">
      <dgm:prSet custT="1"/>
      <dgm:spPr/>
      <dgm:t>
        <a:bodyPr/>
        <a:lstStyle/>
        <a:p>
          <a:r>
            <a:rPr lang="en-US" sz="2400" b="1" dirty="0"/>
            <a:t>Check the Source</a:t>
          </a:r>
          <a:endParaRPr lang="en-US" sz="2400" dirty="0"/>
        </a:p>
      </dgm:t>
    </dgm:pt>
    <dgm:pt modelId="{ABB0714B-6174-4B60-A3C2-0136883AAB79}" type="parTrans" cxnId="{826A2811-946A-49CC-9672-15D312ACC7F2}">
      <dgm:prSet/>
      <dgm:spPr/>
      <dgm:t>
        <a:bodyPr/>
        <a:lstStyle/>
        <a:p>
          <a:endParaRPr lang="en-US" sz="2400"/>
        </a:p>
      </dgm:t>
    </dgm:pt>
    <dgm:pt modelId="{1C733B59-FCFB-4470-A26C-5D755AD19920}" type="sibTrans" cxnId="{826A2811-946A-49CC-9672-15D312ACC7F2}">
      <dgm:prSet/>
      <dgm:spPr/>
      <dgm:t>
        <a:bodyPr/>
        <a:lstStyle/>
        <a:p>
          <a:endParaRPr lang="en-US" sz="2400"/>
        </a:p>
      </dgm:t>
    </dgm:pt>
    <dgm:pt modelId="{F6BD39D7-E1CD-445D-92CD-C603C20857C2}">
      <dgm:prSet custT="1"/>
      <dgm:spPr/>
      <dgm:t>
        <a:bodyPr/>
        <a:lstStyle/>
        <a:p>
          <a:r>
            <a:rPr lang="en-US" sz="2400" b="1"/>
            <a:t>Look for Evidence</a:t>
          </a:r>
          <a:endParaRPr lang="en-US" sz="2400"/>
        </a:p>
      </dgm:t>
    </dgm:pt>
    <dgm:pt modelId="{B47F2BAB-9A5F-425B-83E5-6F800DFEE646}" type="parTrans" cxnId="{E1271F8D-A833-4151-B17B-B591EA2B1249}">
      <dgm:prSet/>
      <dgm:spPr/>
      <dgm:t>
        <a:bodyPr/>
        <a:lstStyle/>
        <a:p>
          <a:endParaRPr lang="en-US" sz="2400"/>
        </a:p>
      </dgm:t>
    </dgm:pt>
    <dgm:pt modelId="{347F0758-7FD3-4E45-B9DB-EFE56F13562E}" type="sibTrans" cxnId="{E1271F8D-A833-4151-B17B-B591EA2B1249}">
      <dgm:prSet/>
      <dgm:spPr/>
      <dgm:t>
        <a:bodyPr/>
        <a:lstStyle/>
        <a:p>
          <a:endParaRPr lang="en-US" sz="2400"/>
        </a:p>
      </dgm:t>
    </dgm:pt>
    <dgm:pt modelId="{C2A8CCF2-5774-42F3-A808-D4BFF90B8372}">
      <dgm:prSet custT="1"/>
      <dgm:spPr/>
      <dgm:t>
        <a:bodyPr/>
        <a:lstStyle/>
        <a:p>
          <a:r>
            <a:rPr lang="en-US" sz="2400" b="1"/>
            <a:t>Cross-Check with Other Sources</a:t>
          </a:r>
          <a:endParaRPr lang="en-US" sz="2400"/>
        </a:p>
      </dgm:t>
    </dgm:pt>
    <dgm:pt modelId="{3E532C56-20F0-4250-B54D-E8A047F0EA4D}" type="parTrans" cxnId="{CC099D4A-F78A-4804-B910-930D1B34687E}">
      <dgm:prSet/>
      <dgm:spPr/>
      <dgm:t>
        <a:bodyPr/>
        <a:lstStyle/>
        <a:p>
          <a:endParaRPr lang="en-US" sz="2400"/>
        </a:p>
      </dgm:t>
    </dgm:pt>
    <dgm:pt modelId="{98C5BD22-26DB-48D9-AD92-AD3791F96BAB}" type="sibTrans" cxnId="{CC099D4A-F78A-4804-B910-930D1B34687E}">
      <dgm:prSet/>
      <dgm:spPr/>
      <dgm:t>
        <a:bodyPr/>
        <a:lstStyle/>
        <a:p>
          <a:endParaRPr lang="en-US" sz="2400"/>
        </a:p>
      </dgm:t>
    </dgm:pt>
    <dgm:pt modelId="{B213BC0E-0E01-46F3-A859-D384197D651E}">
      <dgm:prSet custT="1"/>
      <dgm:spPr/>
      <dgm:t>
        <a:bodyPr/>
        <a:lstStyle/>
        <a:p>
          <a:r>
            <a:rPr lang="en-US" sz="2400" b="1"/>
            <a:t>Watch Out for Emotional Language</a:t>
          </a:r>
          <a:endParaRPr lang="en-US" sz="2400"/>
        </a:p>
      </dgm:t>
    </dgm:pt>
    <dgm:pt modelId="{3F58D0EE-16DB-49B4-9B66-6A45CD03F6E0}" type="parTrans" cxnId="{170BA7D9-A986-4E3B-BC0C-C7839AC33F50}">
      <dgm:prSet/>
      <dgm:spPr/>
      <dgm:t>
        <a:bodyPr/>
        <a:lstStyle/>
        <a:p>
          <a:endParaRPr lang="en-US" sz="2400"/>
        </a:p>
      </dgm:t>
    </dgm:pt>
    <dgm:pt modelId="{0495A935-BD15-447B-896A-2E7E058079C2}" type="sibTrans" cxnId="{170BA7D9-A986-4E3B-BC0C-C7839AC33F50}">
      <dgm:prSet/>
      <dgm:spPr/>
      <dgm:t>
        <a:bodyPr/>
        <a:lstStyle/>
        <a:p>
          <a:endParaRPr lang="en-US" sz="2400"/>
        </a:p>
      </dgm:t>
    </dgm:pt>
    <dgm:pt modelId="{75626CC6-F603-4232-8589-134FC322A7FA}">
      <dgm:prSet custT="1"/>
      <dgm:spPr/>
      <dgm:t>
        <a:bodyPr/>
        <a:lstStyle/>
        <a:p>
          <a:r>
            <a:rPr lang="en-US" sz="2400" b="1"/>
            <a:t>Ask a Trusted Adult</a:t>
          </a:r>
          <a:endParaRPr lang="en-US" sz="2400"/>
        </a:p>
      </dgm:t>
    </dgm:pt>
    <dgm:pt modelId="{DAA13294-338A-4BE4-8A06-8F691AEFFFCD}" type="parTrans" cxnId="{ACF4779C-BC38-4C99-8136-448501DBD4B9}">
      <dgm:prSet/>
      <dgm:spPr/>
      <dgm:t>
        <a:bodyPr/>
        <a:lstStyle/>
        <a:p>
          <a:endParaRPr lang="en-US" sz="2400"/>
        </a:p>
      </dgm:t>
    </dgm:pt>
    <dgm:pt modelId="{242B0CF2-5AA6-4CA6-9855-32FE3DFEB9FE}" type="sibTrans" cxnId="{ACF4779C-BC38-4C99-8136-448501DBD4B9}">
      <dgm:prSet/>
      <dgm:spPr/>
      <dgm:t>
        <a:bodyPr/>
        <a:lstStyle/>
        <a:p>
          <a:endParaRPr lang="en-US" sz="2400"/>
        </a:p>
      </dgm:t>
    </dgm:pt>
    <dgm:pt modelId="{1344CABB-9907-405F-A9EC-AA8EADC86DBC}" type="pres">
      <dgm:prSet presAssocID="{2CA10A60-EEFB-4C70-84B9-C30E7D33D084}" presName="root" presStyleCnt="0">
        <dgm:presLayoutVars>
          <dgm:dir/>
          <dgm:resizeHandles val="exact"/>
        </dgm:presLayoutVars>
      </dgm:prSet>
      <dgm:spPr/>
    </dgm:pt>
    <dgm:pt modelId="{379B4D04-69D8-4585-84FC-DF6D853CE14B}" type="pres">
      <dgm:prSet presAssocID="{D04D0ACA-AF93-447D-8F4A-4D96C4207293}" presName="compNode" presStyleCnt="0"/>
      <dgm:spPr/>
    </dgm:pt>
    <dgm:pt modelId="{68E17C11-E5D6-4414-91A9-CA79552C3BB3}" type="pres">
      <dgm:prSet presAssocID="{D04D0ACA-AF93-447D-8F4A-4D96C420729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3BD678B5-7BBA-4162-A18D-CD50C7143EC1}" type="pres">
      <dgm:prSet presAssocID="{D04D0ACA-AF93-447D-8F4A-4D96C4207293}" presName="spaceRect" presStyleCnt="0"/>
      <dgm:spPr/>
    </dgm:pt>
    <dgm:pt modelId="{782101AF-7A44-4379-B2E5-55FB02C706CC}" type="pres">
      <dgm:prSet presAssocID="{D04D0ACA-AF93-447D-8F4A-4D96C4207293}" presName="textRect" presStyleLbl="revTx" presStyleIdx="0" presStyleCnt="5">
        <dgm:presLayoutVars>
          <dgm:chMax val="1"/>
          <dgm:chPref val="1"/>
        </dgm:presLayoutVars>
      </dgm:prSet>
      <dgm:spPr/>
    </dgm:pt>
    <dgm:pt modelId="{990CA0EC-A68D-4772-9EED-A070920AC953}" type="pres">
      <dgm:prSet presAssocID="{1C733B59-FCFB-4470-A26C-5D755AD19920}" presName="sibTrans" presStyleCnt="0"/>
      <dgm:spPr/>
    </dgm:pt>
    <dgm:pt modelId="{4A99D0E6-A224-4FB1-B770-757ACDBC978E}" type="pres">
      <dgm:prSet presAssocID="{F6BD39D7-E1CD-445D-92CD-C603C20857C2}" presName="compNode" presStyleCnt="0"/>
      <dgm:spPr/>
    </dgm:pt>
    <dgm:pt modelId="{4627EF4D-2A20-4D60-B7D6-8E3A395FC28A}" type="pres">
      <dgm:prSet presAssocID="{F6BD39D7-E1CD-445D-92CD-C603C20857C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372CC615-2064-40BC-B5EA-DDC59F7A634E}" type="pres">
      <dgm:prSet presAssocID="{F6BD39D7-E1CD-445D-92CD-C603C20857C2}" presName="spaceRect" presStyleCnt="0"/>
      <dgm:spPr/>
    </dgm:pt>
    <dgm:pt modelId="{9990DB8A-C47E-4B04-BC21-1EB026C7F563}" type="pres">
      <dgm:prSet presAssocID="{F6BD39D7-E1CD-445D-92CD-C603C20857C2}" presName="textRect" presStyleLbl="revTx" presStyleIdx="1" presStyleCnt="5">
        <dgm:presLayoutVars>
          <dgm:chMax val="1"/>
          <dgm:chPref val="1"/>
        </dgm:presLayoutVars>
      </dgm:prSet>
      <dgm:spPr/>
    </dgm:pt>
    <dgm:pt modelId="{3F6E83CE-8233-4F17-9782-6288ED3A2FB5}" type="pres">
      <dgm:prSet presAssocID="{347F0758-7FD3-4E45-B9DB-EFE56F13562E}" presName="sibTrans" presStyleCnt="0"/>
      <dgm:spPr/>
    </dgm:pt>
    <dgm:pt modelId="{11958877-DECA-4CA7-898F-FF01A2D05DDE}" type="pres">
      <dgm:prSet presAssocID="{C2A8CCF2-5774-42F3-A808-D4BFF90B8372}" presName="compNode" presStyleCnt="0"/>
      <dgm:spPr/>
    </dgm:pt>
    <dgm:pt modelId="{6A087749-59AB-41AD-BDED-FDFF535EF222}" type="pres">
      <dgm:prSet presAssocID="{C2A8CCF2-5774-42F3-A808-D4BFF90B837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Check"/>
        </a:ext>
      </dgm:extLst>
    </dgm:pt>
    <dgm:pt modelId="{CB4B6FCF-7028-4E22-931C-1FBE002915F1}" type="pres">
      <dgm:prSet presAssocID="{C2A8CCF2-5774-42F3-A808-D4BFF90B8372}" presName="spaceRect" presStyleCnt="0"/>
      <dgm:spPr/>
    </dgm:pt>
    <dgm:pt modelId="{AD37C973-79A8-4CE7-A410-C0F4830AB735}" type="pres">
      <dgm:prSet presAssocID="{C2A8CCF2-5774-42F3-A808-D4BFF90B8372}" presName="textRect" presStyleLbl="revTx" presStyleIdx="2" presStyleCnt="5">
        <dgm:presLayoutVars>
          <dgm:chMax val="1"/>
          <dgm:chPref val="1"/>
        </dgm:presLayoutVars>
      </dgm:prSet>
      <dgm:spPr/>
    </dgm:pt>
    <dgm:pt modelId="{D1E655AB-8D69-4257-B7DF-ECA11F18AC21}" type="pres">
      <dgm:prSet presAssocID="{98C5BD22-26DB-48D9-AD92-AD3791F96BAB}" presName="sibTrans" presStyleCnt="0"/>
      <dgm:spPr/>
    </dgm:pt>
    <dgm:pt modelId="{039E7BD3-5E25-4595-9261-B35E784E740A}" type="pres">
      <dgm:prSet presAssocID="{B213BC0E-0E01-46F3-A859-D384197D651E}" presName="compNode" presStyleCnt="0"/>
      <dgm:spPr/>
    </dgm:pt>
    <dgm:pt modelId="{9C0B1FC5-FB04-44D5-B7DC-CAB685E1632B}" type="pres">
      <dgm:prSet presAssocID="{B213BC0E-0E01-46F3-A859-D384197D651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rama"/>
        </a:ext>
      </dgm:extLst>
    </dgm:pt>
    <dgm:pt modelId="{BBF832C5-E998-469D-AC9C-2E9139E71055}" type="pres">
      <dgm:prSet presAssocID="{B213BC0E-0E01-46F3-A859-D384197D651E}" presName="spaceRect" presStyleCnt="0"/>
      <dgm:spPr/>
    </dgm:pt>
    <dgm:pt modelId="{A1037FEA-6B07-4855-A65B-A1DE3D91DC13}" type="pres">
      <dgm:prSet presAssocID="{B213BC0E-0E01-46F3-A859-D384197D651E}" presName="textRect" presStyleLbl="revTx" presStyleIdx="3" presStyleCnt="5">
        <dgm:presLayoutVars>
          <dgm:chMax val="1"/>
          <dgm:chPref val="1"/>
        </dgm:presLayoutVars>
      </dgm:prSet>
      <dgm:spPr/>
    </dgm:pt>
    <dgm:pt modelId="{672248F8-92A8-4370-A473-3F4748A4688A}" type="pres">
      <dgm:prSet presAssocID="{0495A935-BD15-447B-896A-2E7E058079C2}" presName="sibTrans" presStyleCnt="0"/>
      <dgm:spPr/>
    </dgm:pt>
    <dgm:pt modelId="{2D2FDE64-91EC-422E-A996-B728B2A1E27B}" type="pres">
      <dgm:prSet presAssocID="{75626CC6-F603-4232-8589-134FC322A7FA}" presName="compNode" presStyleCnt="0"/>
      <dgm:spPr/>
    </dgm:pt>
    <dgm:pt modelId="{44C96181-7661-4049-BFB3-35D697A03DF8}" type="pres">
      <dgm:prSet presAssocID="{75626CC6-F603-4232-8589-134FC322A7F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
        </a:ext>
      </dgm:extLst>
    </dgm:pt>
    <dgm:pt modelId="{FAF8E52E-B7AA-4914-8AD3-C57B291489C9}" type="pres">
      <dgm:prSet presAssocID="{75626CC6-F603-4232-8589-134FC322A7FA}" presName="spaceRect" presStyleCnt="0"/>
      <dgm:spPr/>
    </dgm:pt>
    <dgm:pt modelId="{9F32AB4D-7AEB-4BF7-9759-F25C3C5031E1}" type="pres">
      <dgm:prSet presAssocID="{75626CC6-F603-4232-8589-134FC322A7FA}" presName="textRect" presStyleLbl="revTx" presStyleIdx="4" presStyleCnt="5">
        <dgm:presLayoutVars>
          <dgm:chMax val="1"/>
          <dgm:chPref val="1"/>
        </dgm:presLayoutVars>
      </dgm:prSet>
      <dgm:spPr/>
    </dgm:pt>
  </dgm:ptLst>
  <dgm:cxnLst>
    <dgm:cxn modelId="{826A2811-946A-49CC-9672-15D312ACC7F2}" srcId="{2CA10A60-EEFB-4C70-84B9-C30E7D33D084}" destId="{D04D0ACA-AF93-447D-8F4A-4D96C4207293}" srcOrd="0" destOrd="0" parTransId="{ABB0714B-6174-4B60-A3C2-0136883AAB79}" sibTransId="{1C733B59-FCFB-4470-A26C-5D755AD19920}"/>
    <dgm:cxn modelId="{04CEF331-DFEB-4A16-86C6-081C6FC3FA4E}" type="presOf" srcId="{F6BD39D7-E1CD-445D-92CD-C603C20857C2}" destId="{9990DB8A-C47E-4B04-BC21-1EB026C7F563}" srcOrd="0" destOrd="0" presId="urn:microsoft.com/office/officeart/2018/2/layout/IconLabelList"/>
    <dgm:cxn modelId="{54772433-ED44-421A-808D-773AF3EB5BAE}" type="presOf" srcId="{C2A8CCF2-5774-42F3-A808-D4BFF90B8372}" destId="{AD37C973-79A8-4CE7-A410-C0F4830AB735}" srcOrd="0" destOrd="0" presId="urn:microsoft.com/office/officeart/2018/2/layout/IconLabelList"/>
    <dgm:cxn modelId="{CC099D4A-F78A-4804-B910-930D1B34687E}" srcId="{2CA10A60-EEFB-4C70-84B9-C30E7D33D084}" destId="{C2A8CCF2-5774-42F3-A808-D4BFF90B8372}" srcOrd="2" destOrd="0" parTransId="{3E532C56-20F0-4250-B54D-E8A047F0EA4D}" sibTransId="{98C5BD22-26DB-48D9-AD92-AD3791F96BAB}"/>
    <dgm:cxn modelId="{E1271F8D-A833-4151-B17B-B591EA2B1249}" srcId="{2CA10A60-EEFB-4C70-84B9-C30E7D33D084}" destId="{F6BD39D7-E1CD-445D-92CD-C603C20857C2}" srcOrd="1" destOrd="0" parTransId="{B47F2BAB-9A5F-425B-83E5-6F800DFEE646}" sibTransId="{347F0758-7FD3-4E45-B9DB-EFE56F13562E}"/>
    <dgm:cxn modelId="{ACF4779C-BC38-4C99-8136-448501DBD4B9}" srcId="{2CA10A60-EEFB-4C70-84B9-C30E7D33D084}" destId="{75626CC6-F603-4232-8589-134FC322A7FA}" srcOrd="4" destOrd="0" parTransId="{DAA13294-338A-4BE4-8A06-8F691AEFFFCD}" sibTransId="{242B0CF2-5AA6-4CA6-9855-32FE3DFEB9FE}"/>
    <dgm:cxn modelId="{33B2EBA4-F770-4BCF-BC69-ADFDE650B99E}" type="presOf" srcId="{75626CC6-F603-4232-8589-134FC322A7FA}" destId="{9F32AB4D-7AEB-4BF7-9759-F25C3C5031E1}" srcOrd="0" destOrd="0" presId="urn:microsoft.com/office/officeart/2018/2/layout/IconLabelList"/>
    <dgm:cxn modelId="{059490A6-02D3-4CD8-9D46-4946296C1333}" type="presOf" srcId="{2CA10A60-EEFB-4C70-84B9-C30E7D33D084}" destId="{1344CABB-9907-405F-A9EC-AA8EADC86DBC}" srcOrd="0" destOrd="0" presId="urn:microsoft.com/office/officeart/2018/2/layout/IconLabelList"/>
    <dgm:cxn modelId="{66EBCFAB-7EA4-49C2-8BB3-DF1DAC6A999E}" type="presOf" srcId="{B213BC0E-0E01-46F3-A859-D384197D651E}" destId="{A1037FEA-6B07-4855-A65B-A1DE3D91DC13}" srcOrd="0" destOrd="0" presId="urn:microsoft.com/office/officeart/2018/2/layout/IconLabelList"/>
    <dgm:cxn modelId="{170BA7D9-A986-4E3B-BC0C-C7839AC33F50}" srcId="{2CA10A60-EEFB-4C70-84B9-C30E7D33D084}" destId="{B213BC0E-0E01-46F3-A859-D384197D651E}" srcOrd="3" destOrd="0" parTransId="{3F58D0EE-16DB-49B4-9B66-6A45CD03F6E0}" sibTransId="{0495A935-BD15-447B-896A-2E7E058079C2}"/>
    <dgm:cxn modelId="{89D929FB-D3D8-43D2-A446-1512EFA4D428}" type="presOf" srcId="{D04D0ACA-AF93-447D-8F4A-4D96C4207293}" destId="{782101AF-7A44-4379-B2E5-55FB02C706CC}" srcOrd="0" destOrd="0" presId="urn:microsoft.com/office/officeart/2018/2/layout/IconLabelList"/>
    <dgm:cxn modelId="{7BEF64F1-F102-4C0D-A0F5-0A9187D97A7C}" type="presParOf" srcId="{1344CABB-9907-405F-A9EC-AA8EADC86DBC}" destId="{379B4D04-69D8-4585-84FC-DF6D853CE14B}" srcOrd="0" destOrd="0" presId="urn:microsoft.com/office/officeart/2018/2/layout/IconLabelList"/>
    <dgm:cxn modelId="{C982182E-2AF9-4E2B-BD0A-E589F6B68DB7}" type="presParOf" srcId="{379B4D04-69D8-4585-84FC-DF6D853CE14B}" destId="{68E17C11-E5D6-4414-91A9-CA79552C3BB3}" srcOrd="0" destOrd="0" presId="urn:microsoft.com/office/officeart/2018/2/layout/IconLabelList"/>
    <dgm:cxn modelId="{91A1F699-ECC5-4E17-96C2-6E8F80F3FD2A}" type="presParOf" srcId="{379B4D04-69D8-4585-84FC-DF6D853CE14B}" destId="{3BD678B5-7BBA-4162-A18D-CD50C7143EC1}" srcOrd="1" destOrd="0" presId="urn:microsoft.com/office/officeart/2018/2/layout/IconLabelList"/>
    <dgm:cxn modelId="{16608968-77E6-4024-B892-843604F0E172}" type="presParOf" srcId="{379B4D04-69D8-4585-84FC-DF6D853CE14B}" destId="{782101AF-7A44-4379-B2E5-55FB02C706CC}" srcOrd="2" destOrd="0" presId="urn:microsoft.com/office/officeart/2018/2/layout/IconLabelList"/>
    <dgm:cxn modelId="{3F34B963-C549-4C7F-9017-FE529F76730F}" type="presParOf" srcId="{1344CABB-9907-405F-A9EC-AA8EADC86DBC}" destId="{990CA0EC-A68D-4772-9EED-A070920AC953}" srcOrd="1" destOrd="0" presId="urn:microsoft.com/office/officeart/2018/2/layout/IconLabelList"/>
    <dgm:cxn modelId="{DBE5B0B0-380B-4865-AC63-F450768AE8CE}" type="presParOf" srcId="{1344CABB-9907-405F-A9EC-AA8EADC86DBC}" destId="{4A99D0E6-A224-4FB1-B770-757ACDBC978E}" srcOrd="2" destOrd="0" presId="urn:microsoft.com/office/officeart/2018/2/layout/IconLabelList"/>
    <dgm:cxn modelId="{E641A9DD-8CB7-40C7-8F08-00959E3FD3DE}" type="presParOf" srcId="{4A99D0E6-A224-4FB1-B770-757ACDBC978E}" destId="{4627EF4D-2A20-4D60-B7D6-8E3A395FC28A}" srcOrd="0" destOrd="0" presId="urn:microsoft.com/office/officeart/2018/2/layout/IconLabelList"/>
    <dgm:cxn modelId="{83036797-C97B-42F2-91C8-1E62F4E5ED79}" type="presParOf" srcId="{4A99D0E6-A224-4FB1-B770-757ACDBC978E}" destId="{372CC615-2064-40BC-B5EA-DDC59F7A634E}" srcOrd="1" destOrd="0" presId="urn:microsoft.com/office/officeart/2018/2/layout/IconLabelList"/>
    <dgm:cxn modelId="{5D858BD1-D3A9-4F4D-B986-E1AD83D91808}" type="presParOf" srcId="{4A99D0E6-A224-4FB1-B770-757ACDBC978E}" destId="{9990DB8A-C47E-4B04-BC21-1EB026C7F563}" srcOrd="2" destOrd="0" presId="urn:microsoft.com/office/officeart/2018/2/layout/IconLabelList"/>
    <dgm:cxn modelId="{BD116705-1554-4C63-A095-95B7E39D2491}" type="presParOf" srcId="{1344CABB-9907-405F-A9EC-AA8EADC86DBC}" destId="{3F6E83CE-8233-4F17-9782-6288ED3A2FB5}" srcOrd="3" destOrd="0" presId="urn:microsoft.com/office/officeart/2018/2/layout/IconLabelList"/>
    <dgm:cxn modelId="{67534532-EE75-4225-A305-C1C428B72B24}" type="presParOf" srcId="{1344CABB-9907-405F-A9EC-AA8EADC86DBC}" destId="{11958877-DECA-4CA7-898F-FF01A2D05DDE}" srcOrd="4" destOrd="0" presId="urn:microsoft.com/office/officeart/2018/2/layout/IconLabelList"/>
    <dgm:cxn modelId="{EA7BAA32-DD28-47AB-A145-112571A7BE3F}" type="presParOf" srcId="{11958877-DECA-4CA7-898F-FF01A2D05DDE}" destId="{6A087749-59AB-41AD-BDED-FDFF535EF222}" srcOrd="0" destOrd="0" presId="urn:microsoft.com/office/officeart/2018/2/layout/IconLabelList"/>
    <dgm:cxn modelId="{89751DF9-203B-422D-8660-BA5E4400F84E}" type="presParOf" srcId="{11958877-DECA-4CA7-898F-FF01A2D05DDE}" destId="{CB4B6FCF-7028-4E22-931C-1FBE002915F1}" srcOrd="1" destOrd="0" presId="urn:microsoft.com/office/officeart/2018/2/layout/IconLabelList"/>
    <dgm:cxn modelId="{7463CA17-0F1B-4BB4-A88A-A35DE993C9BB}" type="presParOf" srcId="{11958877-DECA-4CA7-898F-FF01A2D05DDE}" destId="{AD37C973-79A8-4CE7-A410-C0F4830AB735}" srcOrd="2" destOrd="0" presId="urn:microsoft.com/office/officeart/2018/2/layout/IconLabelList"/>
    <dgm:cxn modelId="{E4555434-0BF1-4B2B-A2AD-4261BD57364B}" type="presParOf" srcId="{1344CABB-9907-405F-A9EC-AA8EADC86DBC}" destId="{D1E655AB-8D69-4257-B7DF-ECA11F18AC21}" srcOrd="5" destOrd="0" presId="urn:microsoft.com/office/officeart/2018/2/layout/IconLabelList"/>
    <dgm:cxn modelId="{F268CCA3-0204-473C-B4D1-AA18854595EF}" type="presParOf" srcId="{1344CABB-9907-405F-A9EC-AA8EADC86DBC}" destId="{039E7BD3-5E25-4595-9261-B35E784E740A}" srcOrd="6" destOrd="0" presId="urn:microsoft.com/office/officeart/2018/2/layout/IconLabelList"/>
    <dgm:cxn modelId="{42E9D6C0-F31F-4410-98E1-D4A2AFF337F2}" type="presParOf" srcId="{039E7BD3-5E25-4595-9261-B35E784E740A}" destId="{9C0B1FC5-FB04-44D5-B7DC-CAB685E1632B}" srcOrd="0" destOrd="0" presId="urn:microsoft.com/office/officeart/2018/2/layout/IconLabelList"/>
    <dgm:cxn modelId="{7CC913A2-5309-402F-A511-01F24D224583}" type="presParOf" srcId="{039E7BD3-5E25-4595-9261-B35E784E740A}" destId="{BBF832C5-E998-469D-AC9C-2E9139E71055}" srcOrd="1" destOrd="0" presId="urn:microsoft.com/office/officeart/2018/2/layout/IconLabelList"/>
    <dgm:cxn modelId="{95AC650F-9049-49E5-A3DF-57B818A1D81F}" type="presParOf" srcId="{039E7BD3-5E25-4595-9261-B35E784E740A}" destId="{A1037FEA-6B07-4855-A65B-A1DE3D91DC13}" srcOrd="2" destOrd="0" presId="urn:microsoft.com/office/officeart/2018/2/layout/IconLabelList"/>
    <dgm:cxn modelId="{B3BB7FA3-8F96-4FF6-8FD5-6F897196119C}" type="presParOf" srcId="{1344CABB-9907-405F-A9EC-AA8EADC86DBC}" destId="{672248F8-92A8-4370-A473-3F4748A4688A}" srcOrd="7" destOrd="0" presId="urn:microsoft.com/office/officeart/2018/2/layout/IconLabelList"/>
    <dgm:cxn modelId="{B5EFF82D-08BE-48EB-8CE2-6A50C8B2DD0B}" type="presParOf" srcId="{1344CABB-9907-405F-A9EC-AA8EADC86DBC}" destId="{2D2FDE64-91EC-422E-A996-B728B2A1E27B}" srcOrd="8" destOrd="0" presId="urn:microsoft.com/office/officeart/2018/2/layout/IconLabelList"/>
    <dgm:cxn modelId="{116BC4BF-89D2-4315-B52A-F6D4846B9373}" type="presParOf" srcId="{2D2FDE64-91EC-422E-A996-B728B2A1E27B}" destId="{44C96181-7661-4049-BFB3-35D697A03DF8}" srcOrd="0" destOrd="0" presId="urn:microsoft.com/office/officeart/2018/2/layout/IconLabelList"/>
    <dgm:cxn modelId="{DB4ED2A3-8900-454D-9584-E86B0EEFCF8B}" type="presParOf" srcId="{2D2FDE64-91EC-422E-A996-B728B2A1E27B}" destId="{FAF8E52E-B7AA-4914-8AD3-C57B291489C9}" srcOrd="1" destOrd="0" presId="urn:microsoft.com/office/officeart/2018/2/layout/IconLabelList"/>
    <dgm:cxn modelId="{C054D390-B46E-4992-B26B-018F2EF07A84}" type="presParOf" srcId="{2D2FDE64-91EC-422E-A996-B728B2A1E27B}" destId="{9F32AB4D-7AEB-4BF7-9759-F25C3C5031E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3B23260-DD9C-4E66-8642-4FC9D0AC9A5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25876B3-5566-4A7A-B9DD-933862C29C82}">
      <dgm:prSet/>
      <dgm:spPr/>
      <dgm:t>
        <a:bodyPr/>
        <a:lstStyle/>
        <a:p>
          <a:r>
            <a:rPr lang="en-US" dirty="0"/>
            <a:t>Which type(s) of misinformation or disinformation do you see the most often?</a:t>
          </a:r>
        </a:p>
      </dgm:t>
    </dgm:pt>
    <dgm:pt modelId="{49ECF3F7-DB9B-4906-A6AB-CC740F75A9E3}" type="parTrans" cxnId="{154660AB-E5F4-4227-92E8-4C5B89209534}">
      <dgm:prSet/>
      <dgm:spPr/>
      <dgm:t>
        <a:bodyPr/>
        <a:lstStyle/>
        <a:p>
          <a:endParaRPr lang="en-US"/>
        </a:p>
      </dgm:t>
    </dgm:pt>
    <dgm:pt modelId="{249CA549-F2A5-469D-A246-35AD203D9F1B}" type="sibTrans" cxnId="{154660AB-E5F4-4227-92E8-4C5B89209534}">
      <dgm:prSet/>
      <dgm:spPr/>
      <dgm:t>
        <a:bodyPr/>
        <a:lstStyle/>
        <a:p>
          <a:endParaRPr lang="en-US"/>
        </a:p>
      </dgm:t>
    </dgm:pt>
    <dgm:pt modelId="{C0C20502-FBC9-43D6-8E0F-E632FDE8A311}">
      <dgm:prSet/>
      <dgm:spPr/>
      <dgm:t>
        <a:bodyPr/>
        <a:lstStyle/>
        <a:p>
          <a:r>
            <a:rPr lang="en-US" dirty="0"/>
            <a:t>Which type(s) of misinformation or disinformation are easiest to spot? And which ones are the hardest?</a:t>
          </a:r>
        </a:p>
      </dgm:t>
    </dgm:pt>
    <dgm:pt modelId="{6E3169F8-1FF8-4200-8AB9-F431F3A4473A}" type="parTrans" cxnId="{958CC979-FBDB-43D8-B2A0-82AEF63049A8}">
      <dgm:prSet/>
      <dgm:spPr/>
      <dgm:t>
        <a:bodyPr/>
        <a:lstStyle/>
        <a:p>
          <a:endParaRPr lang="en-US"/>
        </a:p>
      </dgm:t>
    </dgm:pt>
    <dgm:pt modelId="{6650CD91-C5BC-46F6-BCD9-C76D22E8A922}" type="sibTrans" cxnId="{958CC979-FBDB-43D8-B2A0-82AEF63049A8}">
      <dgm:prSet/>
      <dgm:spPr/>
      <dgm:t>
        <a:bodyPr/>
        <a:lstStyle/>
        <a:p>
          <a:endParaRPr lang="en-US"/>
        </a:p>
      </dgm:t>
    </dgm:pt>
    <dgm:pt modelId="{D44B6BEF-5AD2-47B1-A81D-B5B3E80EF266}">
      <dgm:prSet/>
      <dgm:spPr/>
      <dgm:t>
        <a:bodyPr/>
        <a:lstStyle/>
        <a:p>
          <a:r>
            <a:rPr lang="en-US" dirty="0"/>
            <a:t>What type(s) of misinformation or disinformation do you think are most harmful?</a:t>
          </a:r>
        </a:p>
      </dgm:t>
    </dgm:pt>
    <dgm:pt modelId="{9E3CCD6E-25E9-41BC-B2A7-461A2FE3F980}" type="parTrans" cxnId="{25666874-AE13-4D65-861B-E7F009F90C64}">
      <dgm:prSet/>
      <dgm:spPr/>
      <dgm:t>
        <a:bodyPr/>
        <a:lstStyle/>
        <a:p>
          <a:endParaRPr lang="en-US"/>
        </a:p>
      </dgm:t>
    </dgm:pt>
    <dgm:pt modelId="{4FCD2AA6-ECC0-4AB9-9166-5B48A9C1581D}" type="sibTrans" cxnId="{25666874-AE13-4D65-861B-E7F009F90C64}">
      <dgm:prSet/>
      <dgm:spPr/>
      <dgm:t>
        <a:bodyPr/>
        <a:lstStyle/>
        <a:p>
          <a:endParaRPr lang="en-US"/>
        </a:p>
      </dgm:t>
    </dgm:pt>
    <dgm:pt modelId="{379B97CC-8C94-4307-8ECE-5FBFE04124AE}" type="pres">
      <dgm:prSet presAssocID="{E3B23260-DD9C-4E66-8642-4FC9D0AC9A5C}" presName="root" presStyleCnt="0">
        <dgm:presLayoutVars>
          <dgm:dir/>
          <dgm:resizeHandles val="exact"/>
        </dgm:presLayoutVars>
      </dgm:prSet>
      <dgm:spPr/>
    </dgm:pt>
    <dgm:pt modelId="{748BE432-A0E4-4DCF-B074-09319321C781}" type="pres">
      <dgm:prSet presAssocID="{D25876B3-5566-4A7A-B9DD-933862C29C82}" presName="compNode" presStyleCnt="0"/>
      <dgm:spPr/>
    </dgm:pt>
    <dgm:pt modelId="{A7B4DE13-B1D4-45C8-82EC-B2B612B65983}" type="pres">
      <dgm:prSet presAssocID="{D25876B3-5566-4A7A-B9DD-933862C29C82}" presName="bgRect" presStyleLbl="bgShp" presStyleIdx="0" presStyleCnt="3"/>
      <dgm:spPr/>
    </dgm:pt>
    <dgm:pt modelId="{7EED5E4C-4A17-4D2C-933A-550E70CA9BD4}" type="pres">
      <dgm:prSet presAssocID="{D25876B3-5566-4A7A-B9DD-933862C29C8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82CE5EFA-520D-4798-AA90-730FDFDF6ECC}" type="pres">
      <dgm:prSet presAssocID="{D25876B3-5566-4A7A-B9DD-933862C29C82}" presName="spaceRect" presStyleCnt="0"/>
      <dgm:spPr/>
    </dgm:pt>
    <dgm:pt modelId="{92F5409A-F110-4B3B-BA8B-CDE6560EFA02}" type="pres">
      <dgm:prSet presAssocID="{D25876B3-5566-4A7A-B9DD-933862C29C82}" presName="parTx" presStyleLbl="revTx" presStyleIdx="0" presStyleCnt="3">
        <dgm:presLayoutVars>
          <dgm:chMax val="0"/>
          <dgm:chPref val="0"/>
        </dgm:presLayoutVars>
      </dgm:prSet>
      <dgm:spPr/>
    </dgm:pt>
    <dgm:pt modelId="{54D9A95C-82F9-471B-8D15-DD0082DCCF3A}" type="pres">
      <dgm:prSet presAssocID="{249CA549-F2A5-469D-A246-35AD203D9F1B}" presName="sibTrans" presStyleCnt="0"/>
      <dgm:spPr/>
    </dgm:pt>
    <dgm:pt modelId="{E77A22B3-C7C9-4E4D-997E-6A893E5BBF5D}" type="pres">
      <dgm:prSet presAssocID="{C0C20502-FBC9-43D6-8E0F-E632FDE8A311}" presName="compNode" presStyleCnt="0"/>
      <dgm:spPr/>
    </dgm:pt>
    <dgm:pt modelId="{E6B6A7E1-6CC7-4C6E-B8C7-ABA8A148FEFB}" type="pres">
      <dgm:prSet presAssocID="{C0C20502-FBC9-43D6-8E0F-E632FDE8A311}" presName="bgRect" presStyleLbl="bgShp" presStyleIdx="1" presStyleCnt="3"/>
      <dgm:spPr/>
    </dgm:pt>
    <dgm:pt modelId="{387442F3-51E6-4532-8C31-7107AB8181DB}" type="pres">
      <dgm:prSet presAssocID="{C0C20502-FBC9-43D6-8E0F-E632FDE8A31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olf"/>
        </a:ext>
      </dgm:extLst>
    </dgm:pt>
    <dgm:pt modelId="{8325DA59-62FC-4653-8D32-C675585A7247}" type="pres">
      <dgm:prSet presAssocID="{C0C20502-FBC9-43D6-8E0F-E632FDE8A311}" presName="spaceRect" presStyleCnt="0"/>
      <dgm:spPr/>
    </dgm:pt>
    <dgm:pt modelId="{463CEADC-87B6-48E8-94E1-FC9C76FEF332}" type="pres">
      <dgm:prSet presAssocID="{C0C20502-FBC9-43D6-8E0F-E632FDE8A311}" presName="parTx" presStyleLbl="revTx" presStyleIdx="1" presStyleCnt="3">
        <dgm:presLayoutVars>
          <dgm:chMax val="0"/>
          <dgm:chPref val="0"/>
        </dgm:presLayoutVars>
      </dgm:prSet>
      <dgm:spPr/>
    </dgm:pt>
    <dgm:pt modelId="{506B1557-6DCB-4A41-94EA-BA3A29A908C7}" type="pres">
      <dgm:prSet presAssocID="{6650CD91-C5BC-46F6-BCD9-C76D22E8A922}" presName="sibTrans" presStyleCnt="0"/>
      <dgm:spPr/>
    </dgm:pt>
    <dgm:pt modelId="{F316566B-D5C8-463A-8ACA-F76D81D623C8}" type="pres">
      <dgm:prSet presAssocID="{D44B6BEF-5AD2-47B1-A81D-B5B3E80EF266}" presName="compNode" presStyleCnt="0"/>
      <dgm:spPr/>
    </dgm:pt>
    <dgm:pt modelId="{FB510F00-E340-467F-830F-68638FE5195C}" type="pres">
      <dgm:prSet presAssocID="{D44B6BEF-5AD2-47B1-A81D-B5B3E80EF266}" presName="bgRect" presStyleLbl="bgShp" presStyleIdx="2" presStyleCnt="3"/>
      <dgm:spPr/>
    </dgm:pt>
    <dgm:pt modelId="{EB7F0E88-0283-4C77-9348-815D0CEE7A54}" type="pres">
      <dgm:prSet presAssocID="{D44B6BEF-5AD2-47B1-A81D-B5B3E80EF26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ce"/>
        </a:ext>
      </dgm:extLst>
    </dgm:pt>
    <dgm:pt modelId="{0B5EAAF0-B6CC-4EF4-87E7-9A138AC6E327}" type="pres">
      <dgm:prSet presAssocID="{D44B6BEF-5AD2-47B1-A81D-B5B3E80EF266}" presName="spaceRect" presStyleCnt="0"/>
      <dgm:spPr/>
    </dgm:pt>
    <dgm:pt modelId="{D2C6DAF1-44C7-49E9-B02A-DC95FE23485D}" type="pres">
      <dgm:prSet presAssocID="{D44B6BEF-5AD2-47B1-A81D-B5B3E80EF266}" presName="parTx" presStyleLbl="revTx" presStyleIdx="2" presStyleCnt="3">
        <dgm:presLayoutVars>
          <dgm:chMax val="0"/>
          <dgm:chPref val="0"/>
        </dgm:presLayoutVars>
      </dgm:prSet>
      <dgm:spPr/>
    </dgm:pt>
  </dgm:ptLst>
  <dgm:cxnLst>
    <dgm:cxn modelId="{25666874-AE13-4D65-861B-E7F009F90C64}" srcId="{E3B23260-DD9C-4E66-8642-4FC9D0AC9A5C}" destId="{D44B6BEF-5AD2-47B1-A81D-B5B3E80EF266}" srcOrd="2" destOrd="0" parTransId="{9E3CCD6E-25E9-41BC-B2A7-461A2FE3F980}" sibTransId="{4FCD2AA6-ECC0-4AB9-9166-5B48A9C1581D}"/>
    <dgm:cxn modelId="{958CC979-FBDB-43D8-B2A0-82AEF63049A8}" srcId="{E3B23260-DD9C-4E66-8642-4FC9D0AC9A5C}" destId="{C0C20502-FBC9-43D6-8E0F-E632FDE8A311}" srcOrd="1" destOrd="0" parTransId="{6E3169F8-1FF8-4200-8AB9-F431F3A4473A}" sibTransId="{6650CD91-C5BC-46F6-BCD9-C76D22E8A922}"/>
    <dgm:cxn modelId="{154660AB-E5F4-4227-92E8-4C5B89209534}" srcId="{E3B23260-DD9C-4E66-8642-4FC9D0AC9A5C}" destId="{D25876B3-5566-4A7A-B9DD-933862C29C82}" srcOrd="0" destOrd="0" parTransId="{49ECF3F7-DB9B-4906-A6AB-CC740F75A9E3}" sibTransId="{249CA549-F2A5-469D-A246-35AD203D9F1B}"/>
    <dgm:cxn modelId="{367678CB-DED9-4151-8E28-FC3DA597E0F2}" type="presOf" srcId="{D25876B3-5566-4A7A-B9DD-933862C29C82}" destId="{92F5409A-F110-4B3B-BA8B-CDE6560EFA02}" srcOrd="0" destOrd="0" presId="urn:microsoft.com/office/officeart/2018/2/layout/IconVerticalSolidList"/>
    <dgm:cxn modelId="{85FC3AD5-B23C-4CC0-A235-955679AD43BA}" type="presOf" srcId="{E3B23260-DD9C-4E66-8642-4FC9D0AC9A5C}" destId="{379B97CC-8C94-4307-8ECE-5FBFE04124AE}" srcOrd="0" destOrd="0" presId="urn:microsoft.com/office/officeart/2018/2/layout/IconVerticalSolidList"/>
    <dgm:cxn modelId="{3CEE19EC-F4BB-4A52-8648-C117E9F03217}" type="presOf" srcId="{C0C20502-FBC9-43D6-8E0F-E632FDE8A311}" destId="{463CEADC-87B6-48E8-94E1-FC9C76FEF332}" srcOrd="0" destOrd="0" presId="urn:microsoft.com/office/officeart/2018/2/layout/IconVerticalSolidList"/>
    <dgm:cxn modelId="{36A4DFF6-BBD2-4DE6-8289-4B002BB1B1C9}" type="presOf" srcId="{D44B6BEF-5AD2-47B1-A81D-B5B3E80EF266}" destId="{D2C6DAF1-44C7-49E9-B02A-DC95FE23485D}" srcOrd="0" destOrd="0" presId="urn:microsoft.com/office/officeart/2018/2/layout/IconVerticalSolidList"/>
    <dgm:cxn modelId="{9A710F62-ECEF-4783-AC88-24C8B37066C9}" type="presParOf" srcId="{379B97CC-8C94-4307-8ECE-5FBFE04124AE}" destId="{748BE432-A0E4-4DCF-B074-09319321C781}" srcOrd="0" destOrd="0" presId="urn:microsoft.com/office/officeart/2018/2/layout/IconVerticalSolidList"/>
    <dgm:cxn modelId="{43E13E88-48AA-42B8-93DD-6582B87BC73F}" type="presParOf" srcId="{748BE432-A0E4-4DCF-B074-09319321C781}" destId="{A7B4DE13-B1D4-45C8-82EC-B2B612B65983}" srcOrd="0" destOrd="0" presId="urn:microsoft.com/office/officeart/2018/2/layout/IconVerticalSolidList"/>
    <dgm:cxn modelId="{63769286-165A-441F-A884-90131309E7BA}" type="presParOf" srcId="{748BE432-A0E4-4DCF-B074-09319321C781}" destId="{7EED5E4C-4A17-4D2C-933A-550E70CA9BD4}" srcOrd="1" destOrd="0" presId="urn:microsoft.com/office/officeart/2018/2/layout/IconVerticalSolidList"/>
    <dgm:cxn modelId="{DFBCE180-7CEF-4C5E-805C-766FAA3B78E7}" type="presParOf" srcId="{748BE432-A0E4-4DCF-B074-09319321C781}" destId="{82CE5EFA-520D-4798-AA90-730FDFDF6ECC}" srcOrd="2" destOrd="0" presId="urn:microsoft.com/office/officeart/2018/2/layout/IconVerticalSolidList"/>
    <dgm:cxn modelId="{16F28D35-8C62-4873-8D32-F1156E957018}" type="presParOf" srcId="{748BE432-A0E4-4DCF-B074-09319321C781}" destId="{92F5409A-F110-4B3B-BA8B-CDE6560EFA02}" srcOrd="3" destOrd="0" presId="urn:microsoft.com/office/officeart/2018/2/layout/IconVerticalSolidList"/>
    <dgm:cxn modelId="{218BFE12-B583-4018-99DA-26C9F9DA8D64}" type="presParOf" srcId="{379B97CC-8C94-4307-8ECE-5FBFE04124AE}" destId="{54D9A95C-82F9-471B-8D15-DD0082DCCF3A}" srcOrd="1" destOrd="0" presId="urn:microsoft.com/office/officeart/2018/2/layout/IconVerticalSolidList"/>
    <dgm:cxn modelId="{45BBF03A-1C70-49EA-8699-4E202AA3C1B7}" type="presParOf" srcId="{379B97CC-8C94-4307-8ECE-5FBFE04124AE}" destId="{E77A22B3-C7C9-4E4D-997E-6A893E5BBF5D}" srcOrd="2" destOrd="0" presId="urn:microsoft.com/office/officeart/2018/2/layout/IconVerticalSolidList"/>
    <dgm:cxn modelId="{DB87B5C7-46BF-4DD9-BB06-E0E5990DC812}" type="presParOf" srcId="{E77A22B3-C7C9-4E4D-997E-6A893E5BBF5D}" destId="{E6B6A7E1-6CC7-4C6E-B8C7-ABA8A148FEFB}" srcOrd="0" destOrd="0" presId="urn:microsoft.com/office/officeart/2018/2/layout/IconVerticalSolidList"/>
    <dgm:cxn modelId="{5B5BE42C-FE74-4193-B4F9-166BC91265F7}" type="presParOf" srcId="{E77A22B3-C7C9-4E4D-997E-6A893E5BBF5D}" destId="{387442F3-51E6-4532-8C31-7107AB8181DB}" srcOrd="1" destOrd="0" presId="urn:microsoft.com/office/officeart/2018/2/layout/IconVerticalSolidList"/>
    <dgm:cxn modelId="{BAEBBE4F-7A5A-4C71-BBBA-9CCEF5A2DA88}" type="presParOf" srcId="{E77A22B3-C7C9-4E4D-997E-6A893E5BBF5D}" destId="{8325DA59-62FC-4653-8D32-C675585A7247}" srcOrd="2" destOrd="0" presId="urn:microsoft.com/office/officeart/2018/2/layout/IconVerticalSolidList"/>
    <dgm:cxn modelId="{AA5EF852-3E53-4C64-A89F-F3E75F60E936}" type="presParOf" srcId="{E77A22B3-C7C9-4E4D-997E-6A893E5BBF5D}" destId="{463CEADC-87B6-48E8-94E1-FC9C76FEF332}" srcOrd="3" destOrd="0" presId="urn:microsoft.com/office/officeart/2018/2/layout/IconVerticalSolidList"/>
    <dgm:cxn modelId="{39411ACC-26B7-47A1-9BD1-C033990735E1}" type="presParOf" srcId="{379B97CC-8C94-4307-8ECE-5FBFE04124AE}" destId="{506B1557-6DCB-4A41-94EA-BA3A29A908C7}" srcOrd="3" destOrd="0" presId="urn:microsoft.com/office/officeart/2018/2/layout/IconVerticalSolidList"/>
    <dgm:cxn modelId="{9A461B88-DD5B-4BD4-9237-ACA2B46B417E}" type="presParOf" srcId="{379B97CC-8C94-4307-8ECE-5FBFE04124AE}" destId="{F316566B-D5C8-463A-8ACA-F76D81D623C8}" srcOrd="4" destOrd="0" presId="urn:microsoft.com/office/officeart/2018/2/layout/IconVerticalSolidList"/>
    <dgm:cxn modelId="{BFFE147D-CD31-4AA6-877B-0724334104F7}" type="presParOf" srcId="{F316566B-D5C8-463A-8ACA-F76D81D623C8}" destId="{FB510F00-E340-467F-830F-68638FE5195C}" srcOrd="0" destOrd="0" presId="urn:microsoft.com/office/officeart/2018/2/layout/IconVerticalSolidList"/>
    <dgm:cxn modelId="{5BB248BE-3F6F-48D0-8271-613CA6FDCF6A}" type="presParOf" srcId="{F316566B-D5C8-463A-8ACA-F76D81D623C8}" destId="{EB7F0E88-0283-4C77-9348-815D0CEE7A54}" srcOrd="1" destOrd="0" presId="urn:microsoft.com/office/officeart/2018/2/layout/IconVerticalSolidList"/>
    <dgm:cxn modelId="{ED26768E-0B7D-401C-BF9C-8D65E7CEAA61}" type="presParOf" srcId="{F316566B-D5C8-463A-8ACA-F76D81D623C8}" destId="{0B5EAAF0-B6CC-4EF4-87E7-9A138AC6E327}" srcOrd="2" destOrd="0" presId="urn:microsoft.com/office/officeart/2018/2/layout/IconVerticalSolidList"/>
    <dgm:cxn modelId="{1ED29C06-A25B-40A4-AA76-13DE5CF3B9E2}" type="presParOf" srcId="{F316566B-D5C8-463A-8ACA-F76D81D623C8}" destId="{D2C6DAF1-44C7-49E9-B02A-DC95FE23485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CB256-E44B-4756-B3FB-0B19AF3E73B0}">
      <dsp:nvSpPr>
        <dsp:cNvPr id="0" name=""/>
        <dsp:cNvSpPr/>
      </dsp:nvSpPr>
      <dsp:spPr>
        <a:xfrm>
          <a:off x="0" y="607258"/>
          <a:ext cx="6188529" cy="11210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ABE959-D355-4E46-A7C1-EF409AD41BD9}">
      <dsp:nvSpPr>
        <dsp:cNvPr id="0" name=""/>
        <dsp:cNvSpPr/>
      </dsp:nvSpPr>
      <dsp:spPr>
        <a:xfrm>
          <a:off x="339130" y="859504"/>
          <a:ext cx="616600" cy="6166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9D68CC-1167-4023-A21F-4F609F7A71F5}">
      <dsp:nvSpPr>
        <dsp:cNvPr id="0" name=""/>
        <dsp:cNvSpPr/>
      </dsp:nvSpPr>
      <dsp:spPr>
        <a:xfrm>
          <a:off x="1294861" y="607258"/>
          <a:ext cx="4893667" cy="1121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649" tIns="118649" rIns="118649" bIns="118649" numCol="1" spcCol="1270" anchor="ctr" anchorCtr="0">
          <a:noAutofit/>
        </a:bodyPr>
        <a:lstStyle/>
        <a:p>
          <a:pPr marL="0" lvl="0" indent="0" algn="l" defTabSz="1111250">
            <a:lnSpc>
              <a:spcPct val="90000"/>
            </a:lnSpc>
            <a:spcBef>
              <a:spcPct val="0"/>
            </a:spcBef>
            <a:spcAft>
              <a:spcPct val="35000"/>
            </a:spcAft>
            <a:buNone/>
          </a:pPr>
          <a:r>
            <a:rPr lang="en-US" sz="2500" kern="1200" dirty="0"/>
            <a:t>Why might someone share this myth?</a:t>
          </a:r>
        </a:p>
      </dsp:txBody>
      <dsp:txXfrm>
        <a:off x="1294861" y="607258"/>
        <a:ext cx="4893667" cy="1121092"/>
      </dsp:txXfrm>
    </dsp:sp>
    <dsp:sp modelId="{D134CC55-67F9-43E7-9211-A91A7AEC8DB1}">
      <dsp:nvSpPr>
        <dsp:cNvPr id="0" name=""/>
        <dsp:cNvSpPr/>
      </dsp:nvSpPr>
      <dsp:spPr>
        <a:xfrm>
          <a:off x="0" y="2008624"/>
          <a:ext cx="6188529" cy="11210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C4A7EA-1794-4945-BF0F-467E2239EF87}">
      <dsp:nvSpPr>
        <dsp:cNvPr id="0" name=""/>
        <dsp:cNvSpPr/>
      </dsp:nvSpPr>
      <dsp:spPr>
        <a:xfrm>
          <a:off x="339130" y="2260869"/>
          <a:ext cx="616600" cy="6166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EEB4A8-B8B8-413A-91ED-A9A69A97B698}">
      <dsp:nvSpPr>
        <dsp:cNvPr id="0" name=""/>
        <dsp:cNvSpPr/>
      </dsp:nvSpPr>
      <dsp:spPr>
        <a:xfrm>
          <a:off x="1294861" y="2008624"/>
          <a:ext cx="4893667" cy="1121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649" tIns="118649" rIns="118649" bIns="118649" numCol="1" spcCol="1270" anchor="ctr" anchorCtr="0">
          <a:noAutofit/>
        </a:bodyPr>
        <a:lstStyle/>
        <a:p>
          <a:pPr marL="0" lvl="0" indent="0" algn="l" defTabSz="1111250">
            <a:lnSpc>
              <a:spcPct val="90000"/>
            </a:lnSpc>
            <a:spcBef>
              <a:spcPct val="0"/>
            </a:spcBef>
            <a:spcAft>
              <a:spcPct val="35000"/>
            </a:spcAft>
            <a:buNone/>
          </a:pPr>
          <a:r>
            <a:rPr lang="en-US" sz="2500" kern="1200" dirty="0"/>
            <a:t>Why is this considered </a:t>
          </a:r>
          <a:r>
            <a:rPr lang="en-US" sz="2500" u="none" kern="1200" dirty="0"/>
            <a:t>misinformation</a:t>
          </a:r>
          <a:r>
            <a:rPr lang="en-US" sz="2500" kern="1200" dirty="0"/>
            <a:t>?</a:t>
          </a:r>
        </a:p>
      </dsp:txBody>
      <dsp:txXfrm>
        <a:off x="1294861" y="2008624"/>
        <a:ext cx="4893667" cy="1121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CB256-E44B-4756-B3FB-0B19AF3E73B0}">
      <dsp:nvSpPr>
        <dsp:cNvPr id="0" name=""/>
        <dsp:cNvSpPr/>
      </dsp:nvSpPr>
      <dsp:spPr>
        <a:xfrm>
          <a:off x="0" y="607258"/>
          <a:ext cx="6188529" cy="11210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ABE959-D355-4E46-A7C1-EF409AD41BD9}">
      <dsp:nvSpPr>
        <dsp:cNvPr id="0" name=""/>
        <dsp:cNvSpPr/>
      </dsp:nvSpPr>
      <dsp:spPr>
        <a:xfrm>
          <a:off x="339130" y="859504"/>
          <a:ext cx="616600" cy="6166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9D68CC-1167-4023-A21F-4F609F7A71F5}">
      <dsp:nvSpPr>
        <dsp:cNvPr id="0" name=""/>
        <dsp:cNvSpPr/>
      </dsp:nvSpPr>
      <dsp:spPr>
        <a:xfrm>
          <a:off x="1294861" y="607258"/>
          <a:ext cx="4893667" cy="1121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649" tIns="118649" rIns="118649" bIns="118649" numCol="1" spcCol="1270" anchor="ctr" anchorCtr="0">
          <a:noAutofit/>
        </a:bodyPr>
        <a:lstStyle/>
        <a:p>
          <a:pPr marL="0" lvl="0" indent="0" algn="l" defTabSz="1111250">
            <a:lnSpc>
              <a:spcPct val="90000"/>
            </a:lnSpc>
            <a:spcBef>
              <a:spcPct val="0"/>
            </a:spcBef>
            <a:spcAft>
              <a:spcPct val="35000"/>
            </a:spcAft>
            <a:buNone/>
          </a:pPr>
          <a:r>
            <a:rPr lang="en-US" sz="2500" kern="1200" dirty="0"/>
            <a:t>Why would someone create this kind of false information?</a:t>
          </a:r>
        </a:p>
      </dsp:txBody>
      <dsp:txXfrm>
        <a:off x="1294861" y="607258"/>
        <a:ext cx="4893667" cy="1121092"/>
      </dsp:txXfrm>
    </dsp:sp>
    <dsp:sp modelId="{D134CC55-67F9-43E7-9211-A91A7AEC8DB1}">
      <dsp:nvSpPr>
        <dsp:cNvPr id="0" name=""/>
        <dsp:cNvSpPr/>
      </dsp:nvSpPr>
      <dsp:spPr>
        <a:xfrm>
          <a:off x="0" y="2008624"/>
          <a:ext cx="6188529" cy="11210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C4A7EA-1794-4945-BF0F-467E2239EF87}">
      <dsp:nvSpPr>
        <dsp:cNvPr id="0" name=""/>
        <dsp:cNvSpPr/>
      </dsp:nvSpPr>
      <dsp:spPr>
        <a:xfrm>
          <a:off x="339130" y="2260869"/>
          <a:ext cx="616600" cy="6166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EEB4A8-B8B8-413A-91ED-A9A69A97B698}">
      <dsp:nvSpPr>
        <dsp:cNvPr id="0" name=""/>
        <dsp:cNvSpPr/>
      </dsp:nvSpPr>
      <dsp:spPr>
        <a:xfrm>
          <a:off x="1294861" y="2008624"/>
          <a:ext cx="4893667" cy="1121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649" tIns="118649" rIns="118649" bIns="118649" numCol="1" spcCol="1270" anchor="ctr" anchorCtr="0">
          <a:noAutofit/>
        </a:bodyPr>
        <a:lstStyle/>
        <a:p>
          <a:pPr marL="0" lvl="0" indent="0" algn="l" defTabSz="1111250">
            <a:lnSpc>
              <a:spcPct val="90000"/>
            </a:lnSpc>
            <a:spcBef>
              <a:spcPct val="0"/>
            </a:spcBef>
            <a:spcAft>
              <a:spcPct val="35000"/>
            </a:spcAft>
            <a:buNone/>
          </a:pPr>
          <a:r>
            <a:rPr lang="en-US" sz="2500" kern="1200" dirty="0"/>
            <a:t>Why is this considered </a:t>
          </a:r>
          <a:r>
            <a:rPr lang="en-US" sz="2500" u="none" kern="1200" dirty="0"/>
            <a:t>dis</a:t>
          </a:r>
          <a:r>
            <a:rPr lang="en-US" sz="2500" kern="1200" dirty="0"/>
            <a:t>information?</a:t>
          </a:r>
        </a:p>
      </dsp:txBody>
      <dsp:txXfrm>
        <a:off x="1294861" y="2008624"/>
        <a:ext cx="4893667" cy="11210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CB256-E44B-4756-B3FB-0B19AF3E73B0}">
      <dsp:nvSpPr>
        <dsp:cNvPr id="0" name=""/>
        <dsp:cNvSpPr/>
      </dsp:nvSpPr>
      <dsp:spPr>
        <a:xfrm>
          <a:off x="0" y="607258"/>
          <a:ext cx="6188529" cy="11210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ABE959-D355-4E46-A7C1-EF409AD41BD9}">
      <dsp:nvSpPr>
        <dsp:cNvPr id="0" name=""/>
        <dsp:cNvSpPr/>
      </dsp:nvSpPr>
      <dsp:spPr>
        <a:xfrm>
          <a:off x="339130" y="859504"/>
          <a:ext cx="616600" cy="6166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9D68CC-1167-4023-A21F-4F609F7A71F5}">
      <dsp:nvSpPr>
        <dsp:cNvPr id="0" name=""/>
        <dsp:cNvSpPr/>
      </dsp:nvSpPr>
      <dsp:spPr>
        <a:xfrm>
          <a:off x="1294861" y="607258"/>
          <a:ext cx="4893667" cy="1121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649" tIns="118649" rIns="118649" bIns="118649" numCol="1" spcCol="1270" anchor="ctr" anchorCtr="0">
          <a:noAutofit/>
        </a:bodyPr>
        <a:lstStyle/>
        <a:p>
          <a:pPr marL="0" lvl="0" indent="0" algn="l" defTabSz="1111250">
            <a:lnSpc>
              <a:spcPct val="90000"/>
            </a:lnSpc>
            <a:spcBef>
              <a:spcPct val="0"/>
            </a:spcBef>
            <a:spcAft>
              <a:spcPct val="35000"/>
            </a:spcAft>
            <a:buNone/>
          </a:pPr>
          <a:r>
            <a:rPr lang="en-US" sz="2500" kern="1200" dirty="0"/>
            <a:t>Why would someone create this kind of false information?</a:t>
          </a:r>
        </a:p>
      </dsp:txBody>
      <dsp:txXfrm>
        <a:off x="1294861" y="607258"/>
        <a:ext cx="4893667" cy="1121092"/>
      </dsp:txXfrm>
    </dsp:sp>
    <dsp:sp modelId="{D134CC55-67F9-43E7-9211-A91A7AEC8DB1}">
      <dsp:nvSpPr>
        <dsp:cNvPr id="0" name=""/>
        <dsp:cNvSpPr/>
      </dsp:nvSpPr>
      <dsp:spPr>
        <a:xfrm>
          <a:off x="0" y="2008624"/>
          <a:ext cx="6188529" cy="11210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C4A7EA-1794-4945-BF0F-467E2239EF87}">
      <dsp:nvSpPr>
        <dsp:cNvPr id="0" name=""/>
        <dsp:cNvSpPr/>
      </dsp:nvSpPr>
      <dsp:spPr>
        <a:xfrm>
          <a:off x="339130" y="2260869"/>
          <a:ext cx="616600" cy="6166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EEB4A8-B8B8-413A-91ED-A9A69A97B698}">
      <dsp:nvSpPr>
        <dsp:cNvPr id="0" name=""/>
        <dsp:cNvSpPr/>
      </dsp:nvSpPr>
      <dsp:spPr>
        <a:xfrm>
          <a:off x="1294861" y="2008624"/>
          <a:ext cx="4893667" cy="1121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649" tIns="118649" rIns="118649" bIns="118649" numCol="1" spcCol="1270" anchor="ctr" anchorCtr="0">
          <a:noAutofit/>
        </a:bodyPr>
        <a:lstStyle/>
        <a:p>
          <a:pPr marL="0" lvl="0" indent="0" algn="l" defTabSz="1111250">
            <a:lnSpc>
              <a:spcPct val="90000"/>
            </a:lnSpc>
            <a:spcBef>
              <a:spcPct val="0"/>
            </a:spcBef>
            <a:spcAft>
              <a:spcPct val="35000"/>
            </a:spcAft>
            <a:buNone/>
          </a:pPr>
          <a:r>
            <a:rPr lang="en-US" sz="2500" kern="1200" dirty="0"/>
            <a:t>Why is this considered </a:t>
          </a:r>
          <a:r>
            <a:rPr lang="en-US" sz="2500" kern="1200" dirty="0" err="1"/>
            <a:t>malinformation</a:t>
          </a:r>
          <a:r>
            <a:rPr lang="en-US" sz="2500" kern="1200" dirty="0"/>
            <a:t>?</a:t>
          </a:r>
        </a:p>
      </dsp:txBody>
      <dsp:txXfrm>
        <a:off x="1294861" y="2008624"/>
        <a:ext cx="4893667" cy="11210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9FF8F-44DB-483B-A48D-77D34559B038}">
      <dsp:nvSpPr>
        <dsp:cNvPr id="0" name=""/>
        <dsp:cNvSpPr/>
      </dsp:nvSpPr>
      <dsp:spPr>
        <a:xfrm>
          <a:off x="0" y="1526"/>
          <a:ext cx="10665845" cy="7737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CF1CB7-6E73-4BC6-B8C3-52AF316DC3BF}">
      <dsp:nvSpPr>
        <dsp:cNvPr id="0" name=""/>
        <dsp:cNvSpPr/>
      </dsp:nvSpPr>
      <dsp:spPr>
        <a:xfrm>
          <a:off x="234051" y="175614"/>
          <a:ext cx="425547" cy="4255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254776-8391-4CC5-86E0-4655F17CB78A}">
      <dsp:nvSpPr>
        <dsp:cNvPr id="0" name=""/>
        <dsp:cNvSpPr/>
      </dsp:nvSpPr>
      <dsp:spPr>
        <a:xfrm>
          <a:off x="893649" y="1526"/>
          <a:ext cx="9772195" cy="773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886" tIns="81886" rIns="81886" bIns="81886" numCol="1" spcCol="1270" anchor="ctr" anchorCtr="0">
          <a:noAutofit/>
        </a:bodyPr>
        <a:lstStyle/>
        <a:p>
          <a:pPr marL="0" lvl="0" indent="0" algn="l" defTabSz="933450">
            <a:lnSpc>
              <a:spcPct val="90000"/>
            </a:lnSpc>
            <a:spcBef>
              <a:spcPct val="0"/>
            </a:spcBef>
            <a:spcAft>
              <a:spcPct val="35000"/>
            </a:spcAft>
            <a:buNone/>
          </a:pPr>
          <a:r>
            <a:rPr lang="en-US" sz="2100" b="1" kern="1200"/>
            <a:t>Word of Mouth: Especially through Family Members and Friends</a:t>
          </a:r>
          <a:endParaRPr lang="en-US" sz="2100" kern="1200"/>
        </a:p>
      </dsp:txBody>
      <dsp:txXfrm>
        <a:off x="893649" y="1526"/>
        <a:ext cx="9772195" cy="773722"/>
      </dsp:txXfrm>
    </dsp:sp>
    <dsp:sp modelId="{E63541FC-2C72-47EA-B141-38E2408DDF85}">
      <dsp:nvSpPr>
        <dsp:cNvPr id="0" name=""/>
        <dsp:cNvSpPr/>
      </dsp:nvSpPr>
      <dsp:spPr>
        <a:xfrm>
          <a:off x="0" y="968679"/>
          <a:ext cx="10665845" cy="7737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D002F6-BD43-4E9A-9BD2-0A9D99307B12}">
      <dsp:nvSpPr>
        <dsp:cNvPr id="0" name=""/>
        <dsp:cNvSpPr/>
      </dsp:nvSpPr>
      <dsp:spPr>
        <a:xfrm>
          <a:off x="234051" y="1142767"/>
          <a:ext cx="425547" cy="4255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D1A10F-89EA-491F-BAAD-112E246B0353}">
      <dsp:nvSpPr>
        <dsp:cNvPr id="0" name=""/>
        <dsp:cNvSpPr/>
      </dsp:nvSpPr>
      <dsp:spPr>
        <a:xfrm>
          <a:off x="893649" y="968679"/>
          <a:ext cx="9772195" cy="773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886" tIns="81886" rIns="81886" bIns="81886" numCol="1" spcCol="1270" anchor="ctr" anchorCtr="0">
          <a:noAutofit/>
        </a:bodyPr>
        <a:lstStyle/>
        <a:p>
          <a:pPr marL="0" lvl="0" indent="0" algn="l" defTabSz="933450">
            <a:lnSpc>
              <a:spcPct val="90000"/>
            </a:lnSpc>
            <a:spcBef>
              <a:spcPct val="0"/>
            </a:spcBef>
            <a:spcAft>
              <a:spcPct val="35000"/>
            </a:spcAft>
            <a:buNone/>
          </a:pPr>
          <a:r>
            <a:rPr lang="en-US" sz="2100" b="1" kern="1200"/>
            <a:t>Traditional Media: Radio, TV</a:t>
          </a:r>
          <a:endParaRPr lang="en-US" sz="2100" kern="1200"/>
        </a:p>
      </dsp:txBody>
      <dsp:txXfrm>
        <a:off x="893649" y="968679"/>
        <a:ext cx="9772195" cy="773722"/>
      </dsp:txXfrm>
    </dsp:sp>
    <dsp:sp modelId="{744A665E-927B-498E-9224-7DDE6AE6A831}">
      <dsp:nvSpPr>
        <dsp:cNvPr id="0" name=""/>
        <dsp:cNvSpPr/>
      </dsp:nvSpPr>
      <dsp:spPr>
        <a:xfrm>
          <a:off x="0" y="1935832"/>
          <a:ext cx="10665845" cy="7737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CFF2CA-9EE3-49FA-8DB0-3B653F3CDCAE}">
      <dsp:nvSpPr>
        <dsp:cNvPr id="0" name=""/>
        <dsp:cNvSpPr/>
      </dsp:nvSpPr>
      <dsp:spPr>
        <a:xfrm>
          <a:off x="234051" y="2109920"/>
          <a:ext cx="425547" cy="4255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240C44-369C-4EEE-ACE7-E9D806ED428F}">
      <dsp:nvSpPr>
        <dsp:cNvPr id="0" name=""/>
        <dsp:cNvSpPr/>
      </dsp:nvSpPr>
      <dsp:spPr>
        <a:xfrm>
          <a:off x="893649" y="1935832"/>
          <a:ext cx="9772195" cy="773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886" tIns="81886" rIns="81886" bIns="81886" numCol="1" spcCol="1270" anchor="ctr" anchorCtr="0">
          <a:noAutofit/>
        </a:bodyPr>
        <a:lstStyle/>
        <a:p>
          <a:pPr marL="0" lvl="0" indent="0" algn="l" defTabSz="933450">
            <a:lnSpc>
              <a:spcPct val="90000"/>
            </a:lnSpc>
            <a:spcBef>
              <a:spcPct val="0"/>
            </a:spcBef>
            <a:spcAft>
              <a:spcPct val="35000"/>
            </a:spcAft>
            <a:buNone/>
          </a:pPr>
          <a:r>
            <a:rPr lang="en-US" sz="2100" b="1" kern="1200"/>
            <a:t>Social Media Platforms: Facebook, WhatsApp, TikTok, Instagram, Twitter (X)</a:t>
          </a:r>
          <a:endParaRPr lang="en-US" sz="2100" kern="1200"/>
        </a:p>
      </dsp:txBody>
      <dsp:txXfrm>
        <a:off x="893649" y="1935832"/>
        <a:ext cx="9772195" cy="773722"/>
      </dsp:txXfrm>
    </dsp:sp>
    <dsp:sp modelId="{9AD5C575-CAF2-416F-AF2D-554A2CFB8839}">
      <dsp:nvSpPr>
        <dsp:cNvPr id="0" name=""/>
        <dsp:cNvSpPr/>
      </dsp:nvSpPr>
      <dsp:spPr>
        <a:xfrm>
          <a:off x="0" y="2902985"/>
          <a:ext cx="10665845" cy="7737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A88C92-7FCA-4AE6-B632-1CEB644EAB56}">
      <dsp:nvSpPr>
        <dsp:cNvPr id="0" name=""/>
        <dsp:cNvSpPr/>
      </dsp:nvSpPr>
      <dsp:spPr>
        <a:xfrm>
          <a:off x="234051" y="3077073"/>
          <a:ext cx="425547" cy="4255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F33D71-7DA5-4C0E-B9DB-7FE75CE05B07}">
      <dsp:nvSpPr>
        <dsp:cNvPr id="0" name=""/>
        <dsp:cNvSpPr/>
      </dsp:nvSpPr>
      <dsp:spPr>
        <a:xfrm>
          <a:off x="893649" y="2902985"/>
          <a:ext cx="9772195" cy="773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886" tIns="81886" rIns="81886" bIns="81886" numCol="1" spcCol="1270" anchor="ctr" anchorCtr="0">
          <a:noAutofit/>
        </a:bodyPr>
        <a:lstStyle/>
        <a:p>
          <a:pPr marL="0" lvl="0" indent="0" algn="l" defTabSz="933450">
            <a:lnSpc>
              <a:spcPct val="90000"/>
            </a:lnSpc>
            <a:spcBef>
              <a:spcPct val="0"/>
            </a:spcBef>
            <a:spcAft>
              <a:spcPct val="35000"/>
            </a:spcAft>
            <a:buNone/>
          </a:pPr>
          <a:r>
            <a:rPr lang="en-US" sz="2100" b="1" kern="1200"/>
            <a:t>Messaging Apps: WhatsApp, Telegram</a:t>
          </a:r>
          <a:endParaRPr lang="en-US" sz="2100" kern="1200"/>
        </a:p>
      </dsp:txBody>
      <dsp:txXfrm>
        <a:off x="893649" y="2902985"/>
        <a:ext cx="9772195" cy="7737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17C11-E5D6-4414-91A9-CA79552C3BB3}">
      <dsp:nvSpPr>
        <dsp:cNvPr id="0" name=""/>
        <dsp:cNvSpPr/>
      </dsp:nvSpPr>
      <dsp:spPr>
        <a:xfrm>
          <a:off x="698999" y="619975"/>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2101AF-7A44-4379-B2E5-55FB02C706CC}">
      <dsp:nvSpPr>
        <dsp:cNvPr id="0" name=""/>
        <dsp:cNvSpPr/>
      </dsp:nvSpPr>
      <dsp:spPr>
        <a:xfrm>
          <a:off x="203999" y="1811583"/>
          <a:ext cx="180000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b="1" kern="1200" dirty="0"/>
            <a:t>Check the Source</a:t>
          </a:r>
          <a:endParaRPr lang="en-US" sz="2400" kern="1200" dirty="0"/>
        </a:p>
      </dsp:txBody>
      <dsp:txXfrm>
        <a:off x="203999" y="1811583"/>
        <a:ext cx="1800000" cy="1350000"/>
      </dsp:txXfrm>
    </dsp:sp>
    <dsp:sp modelId="{4627EF4D-2A20-4D60-B7D6-8E3A395FC28A}">
      <dsp:nvSpPr>
        <dsp:cNvPr id="0" name=""/>
        <dsp:cNvSpPr/>
      </dsp:nvSpPr>
      <dsp:spPr>
        <a:xfrm>
          <a:off x="2813999" y="619975"/>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90DB8A-C47E-4B04-BC21-1EB026C7F563}">
      <dsp:nvSpPr>
        <dsp:cNvPr id="0" name=""/>
        <dsp:cNvSpPr/>
      </dsp:nvSpPr>
      <dsp:spPr>
        <a:xfrm>
          <a:off x="2318999" y="1811583"/>
          <a:ext cx="180000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b="1" kern="1200"/>
            <a:t>Look for Evidence</a:t>
          </a:r>
          <a:endParaRPr lang="en-US" sz="2400" kern="1200"/>
        </a:p>
      </dsp:txBody>
      <dsp:txXfrm>
        <a:off x="2318999" y="1811583"/>
        <a:ext cx="1800000" cy="1350000"/>
      </dsp:txXfrm>
    </dsp:sp>
    <dsp:sp modelId="{6A087749-59AB-41AD-BDED-FDFF535EF222}">
      <dsp:nvSpPr>
        <dsp:cNvPr id="0" name=""/>
        <dsp:cNvSpPr/>
      </dsp:nvSpPr>
      <dsp:spPr>
        <a:xfrm>
          <a:off x="4929000" y="619975"/>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37C973-79A8-4CE7-A410-C0F4830AB735}">
      <dsp:nvSpPr>
        <dsp:cNvPr id="0" name=""/>
        <dsp:cNvSpPr/>
      </dsp:nvSpPr>
      <dsp:spPr>
        <a:xfrm>
          <a:off x="4434000" y="1811583"/>
          <a:ext cx="180000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b="1" kern="1200"/>
            <a:t>Cross-Check with Other Sources</a:t>
          </a:r>
          <a:endParaRPr lang="en-US" sz="2400" kern="1200"/>
        </a:p>
      </dsp:txBody>
      <dsp:txXfrm>
        <a:off x="4434000" y="1811583"/>
        <a:ext cx="1800000" cy="1350000"/>
      </dsp:txXfrm>
    </dsp:sp>
    <dsp:sp modelId="{9C0B1FC5-FB04-44D5-B7DC-CAB685E1632B}">
      <dsp:nvSpPr>
        <dsp:cNvPr id="0" name=""/>
        <dsp:cNvSpPr/>
      </dsp:nvSpPr>
      <dsp:spPr>
        <a:xfrm>
          <a:off x="7044000" y="619975"/>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037FEA-6B07-4855-A65B-A1DE3D91DC13}">
      <dsp:nvSpPr>
        <dsp:cNvPr id="0" name=""/>
        <dsp:cNvSpPr/>
      </dsp:nvSpPr>
      <dsp:spPr>
        <a:xfrm>
          <a:off x="6549000" y="1811583"/>
          <a:ext cx="180000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b="1" kern="1200"/>
            <a:t>Watch Out for Emotional Language</a:t>
          </a:r>
          <a:endParaRPr lang="en-US" sz="2400" kern="1200"/>
        </a:p>
      </dsp:txBody>
      <dsp:txXfrm>
        <a:off x="6549000" y="1811583"/>
        <a:ext cx="1800000" cy="1350000"/>
      </dsp:txXfrm>
    </dsp:sp>
    <dsp:sp modelId="{44C96181-7661-4049-BFB3-35D697A03DF8}">
      <dsp:nvSpPr>
        <dsp:cNvPr id="0" name=""/>
        <dsp:cNvSpPr/>
      </dsp:nvSpPr>
      <dsp:spPr>
        <a:xfrm>
          <a:off x="9159000" y="619975"/>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32AB4D-7AEB-4BF7-9759-F25C3C5031E1}">
      <dsp:nvSpPr>
        <dsp:cNvPr id="0" name=""/>
        <dsp:cNvSpPr/>
      </dsp:nvSpPr>
      <dsp:spPr>
        <a:xfrm>
          <a:off x="8664000" y="1811583"/>
          <a:ext cx="180000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b="1" kern="1200"/>
            <a:t>Ask a Trusted Adult</a:t>
          </a:r>
          <a:endParaRPr lang="en-US" sz="2400" kern="1200"/>
        </a:p>
      </dsp:txBody>
      <dsp:txXfrm>
        <a:off x="8664000" y="1811583"/>
        <a:ext cx="1800000" cy="135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4DE13-B1D4-45C8-82EC-B2B612B65983}">
      <dsp:nvSpPr>
        <dsp:cNvPr id="0" name=""/>
        <dsp:cNvSpPr/>
      </dsp:nvSpPr>
      <dsp:spPr>
        <a:xfrm>
          <a:off x="0" y="449"/>
          <a:ext cx="10665845" cy="10506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ED5E4C-4A17-4D2C-933A-550E70CA9BD4}">
      <dsp:nvSpPr>
        <dsp:cNvPr id="0" name=""/>
        <dsp:cNvSpPr/>
      </dsp:nvSpPr>
      <dsp:spPr>
        <a:xfrm>
          <a:off x="317826" y="236849"/>
          <a:ext cx="577867" cy="5778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F5409A-F110-4B3B-BA8B-CDE6560EFA02}">
      <dsp:nvSpPr>
        <dsp:cNvPr id="0" name=""/>
        <dsp:cNvSpPr/>
      </dsp:nvSpPr>
      <dsp:spPr>
        <a:xfrm>
          <a:off x="1213521" y="449"/>
          <a:ext cx="9452323" cy="1050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196" tIns="111196" rIns="111196" bIns="111196" numCol="1" spcCol="1270" anchor="ctr" anchorCtr="0">
          <a:noAutofit/>
        </a:bodyPr>
        <a:lstStyle/>
        <a:p>
          <a:pPr marL="0" lvl="0" indent="0" algn="l" defTabSz="1111250">
            <a:lnSpc>
              <a:spcPct val="90000"/>
            </a:lnSpc>
            <a:spcBef>
              <a:spcPct val="0"/>
            </a:spcBef>
            <a:spcAft>
              <a:spcPct val="35000"/>
            </a:spcAft>
            <a:buNone/>
          </a:pPr>
          <a:r>
            <a:rPr lang="en-US" sz="2500" kern="1200" dirty="0"/>
            <a:t>Which type(s) of misinformation or disinformation do you see the most often?</a:t>
          </a:r>
        </a:p>
      </dsp:txBody>
      <dsp:txXfrm>
        <a:off x="1213521" y="449"/>
        <a:ext cx="9452323" cy="1050667"/>
      </dsp:txXfrm>
    </dsp:sp>
    <dsp:sp modelId="{E6B6A7E1-6CC7-4C6E-B8C7-ABA8A148FEFB}">
      <dsp:nvSpPr>
        <dsp:cNvPr id="0" name=""/>
        <dsp:cNvSpPr/>
      </dsp:nvSpPr>
      <dsp:spPr>
        <a:xfrm>
          <a:off x="0" y="1313783"/>
          <a:ext cx="10665845" cy="10506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7442F3-51E6-4532-8C31-7107AB8181DB}">
      <dsp:nvSpPr>
        <dsp:cNvPr id="0" name=""/>
        <dsp:cNvSpPr/>
      </dsp:nvSpPr>
      <dsp:spPr>
        <a:xfrm>
          <a:off x="317826" y="1550183"/>
          <a:ext cx="577867" cy="5778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3CEADC-87B6-48E8-94E1-FC9C76FEF332}">
      <dsp:nvSpPr>
        <dsp:cNvPr id="0" name=""/>
        <dsp:cNvSpPr/>
      </dsp:nvSpPr>
      <dsp:spPr>
        <a:xfrm>
          <a:off x="1213521" y="1313783"/>
          <a:ext cx="9452323" cy="1050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196" tIns="111196" rIns="111196" bIns="111196" numCol="1" spcCol="1270" anchor="ctr" anchorCtr="0">
          <a:noAutofit/>
        </a:bodyPr>
        <a:lstStyle/>
        <a:p>
          <a:pPr marL="0" lvl="0" indent="0" algn="l" defTabSz="1111250">
            <a:lnSpc>
              <a:spcPct val="90000"/>
            </a:lnSpc>
            <a:spcBef>
              <a:spcPct val="0"/>
            </a:spcBef>
            <a:spcAft>
              <a:spcPct val="35000"/>
            </a:spcAft>
            <a:buNone/>
          </a:pPr>
          <a:r>
            <a:rPr lang="en-US" sz="2500" kern="1200" dirty="0"/>
            <a:t>Which type(s) of misinformation or disinformation are easiest to spot? And which ones are the hardest?</a:t>
          </a:r>
        </a:p>
      </dsp:txBody>
      <dsp:txXfrm>
        <a:off x="1213521" y="1313783"/>
        <a:ext cx="9452323" cy="1050667"/>
      </dsp:txXfrm>
    </dsp:sp>
    <dsp:sp modelId="{FB510F00-E340-467F-830F-68638FE5195C}">
      <dsp:nvSpPr>
        <dsp:cNvPr id="0" name=""/>
        <dsp:cNvSpPr/>
      </dsp:nvSpPr>
      <dsp:spPr>
        <a:xfrm>
          <a:off x="0" y="2627118"/>
          <a:ext cx="10665845" cy="10506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7F0E88-0283-4C77-9348-815D0CEE7A54}">
      <dsp:nvSpPr>
        <dsp:cNvPr id="0" name=""/>
        <dsp:cNvSpPr/>
      </dsp:nvSpPr>
      <dsp:spPr>
        <a:xfrm>
          <a:off x="317826" y="2863518"/>
          <a:ext cx="577867" cy="5778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C6DAF1-44C7-49E9-B02A-DC95FE23485D}">
      <dsp:nvSpPr>
        <dsp:cNvPr id="0" name=""/>
        <dsp:cNvSpPr/>
      </dsp:nvSpPr>
      <dsp:spPr>
        <a:xfrm>
          <a:off x="1213521" y="2627118"/>
          <a:ext cx="9452323" cy="1050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196" tIns="111196" rIns="111196" bIns="111196" numCol="1" spcCol="1270" anchor="ctr" anchorCtr="0">
          <a:noAutofit/>
        </a:bodyPr>
        <a:lstStyle/>
        <a:p>
          <a:pPr marL="0" lvl="0" indent="0" algn="l" defTabSz="1111250">
            <a:lnSpc>
              <a:spcPct val="90000"/>
            </a:lnSpc>
            <a:spcBef>
              <a:spcPct val="0"/>
            </a:spcBef>
            <a:spcAft>
              <a:spcPct val="35000"/>
            </a:spcAft>
            <a:buNone/>
          </a:pPr>
          <a:r>
            <a:rPr lang="en-US" sz="2500" kern="1200" dirty="0"/>
            <a:t>What type(s) of misinformation or disinformation do you think are most harmful?</a:t>
          </a:r>
        </a:p>
      </dsp:txBody>
      <dsp:txXfrm>
        <a:off x="1213521" y="2627118"/>
        <a:ext cx="9452323" cy="105066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7B748C-466C-45D8-970C-D4FB4FE80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8ABBF3-49A8-4B3F-9773-22E67695BB12}" type="datetimeFigureOut">
              <a:rPr lang="en-US" smtClean="0"/>
              <a:t>6/5/2025</a:t>
            </a:fld>
            <a:endParaRPr lang="en-US" dirty="0"/>
          </a:p>
        </p:txBody>
      </p:sp>
      <p:sp>
        <p:nvSpPr>
          <p:cNvPr id="4" name="Footer Placeholder 3">
            <a:extLst>
              <a:ext uri="{FF2B5EF4-FFF2-40B4-BE49-F238E27FC236}">
                <a16:creationId xmlns:a16="http://schemas.microsoft.com/office/drawing/2014/main" id="{EAA8C23F-271A-4B7C-87EC-108046165C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E7ABF6-4152-4126-AC20-23B44A3111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EB6193-5AA7-489B-8575-00593FC261DE}" type="slidenum">
              <a:rPr lang="en-US" smtClean="0"/>
              <a:t>‹#›</a:t>
            </a:fld>
            <a:endParaRPr lang="en-US" dirty="0"/>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AAC2B-A50D-4386-849A-6B59FB991B4C}" type="datetimeFigureOut">
              <a:rPr lang="en-US" smtClean="0"/>
              <a:t>6/5/2025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95658-EA1F-4910-80AB-4DA76E167475}" type="slidenum">
              <a:rPr lang="en-US" smtClean="0"/>
              <a:t>‹#›</a:t>
            </a:fld>
            <a:endParaRPr lang="en-US" dirty="0"/>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xpress.co.uk/news/uk/483656/Carrots-hold-key-to-beating-cancer-say-scientist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ypost.com/2022/10/03/white-rice-is-just-as-bad-for-your-heart-as-candy-study-suggest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x.com/TheOnion/status/110076854587148288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cQ54GDm1eL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youtube.com/watch?v=AmUC4m6w1wo"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whichfaceisreal.c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ip.uw.edu/misinfoday-library"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a:t>
            </a:r>
            <a:r>
              <a:rPr lang="en-US" i="1" dirty="0"/>
              <a:t>Navigating the Truth: Identifying and Avoiding Misinformation, Disinformation, and </a:t>
            </a:r>
            <a:r>
              <a:rPr lang="en-US" i="1" dirty="0" err="1"/>
              <a:t>Malinformation</a:t>
            </a:r>
            <a:r>
              <a:rPr lang="en-US" dirty="0"/>
              <a:t>, is designed for public librarians to help youth understand, identify, and avoid false, misleading, or harmful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has been adapted from learning resources developed by the </a:t>
            </a:r>
            <a:r>
              <a:rPr lang="en-US" b="1" dirty="0"/>
              <a:t>Center for an Informed Public at the University of Washington </a:t>
            </a:r>
            <a:r>
              <a:rPr lang="en-US" dirty="0"/>
              <a:t>(cip.uw.edu/</a:t>
            </a:r>
            <a:r>
              <a:rPr lang="en-US" dirty="0" err="1"/>
              <a:t>misinfoday</a:t>
            </a:r>
            <a:r>
              <a:rPr lang="en-US" dirty="0"/>
              <a:t>-library). We would also like to thank </a:t>
            </a:r>
            <a:r>
              <a:rPr lang="en-US" b="1" dirty="0"/>
              <a:t>Yusuf Ganyana </a:t>
            </a:r>
            <a:r>
              <a:rPr lang="en-US" dirty="0"/>
              <a:t>(Kenya), </a:t>
            </a:r>
            <a:r>
              <a:rPr lang="en-US" b="1" dirty="0"/>
              <a:t>Jeff Nyoka </a:t>
            </a:r>
            <a:r>
              <a:rPr lang="en-US" dirty="0"/>
              <a:t>(South Africa), and </a:t>
            </a:r>
            <a:r>
              <a:rPr lang="en-US" b="1" dirty="0"/>
              <a:t>Prince Osei-Gyamfi </a:t>
            </a:r>
            <a:r>
              <a:rPr lang="en-US" dirty="0"/>
              <a:t>(Ghana), who are actively involved in digital and information literacy training through public libraries, for reviewing this resource and providing valuable input to help localize it for African communities.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b="1" dirty="0"/>
              <a:t>Notes For Facilitators:</a:t>
            </a:r>
            <a:br>
              <a:rPr lang="en-US" dirty="0"/>
            </a:br>
            <a:r>
              <a:rPr lang="en-US" dirty="0"/>
              <a:t>The full training based on this resource takes about 90–120 minutes to complete, including practical exercises. If you have less time, you should consider shortening the content (for example, by removing some examples).</a:t>
            </a:r>
          </a:p>
        </p:txBody>
      </p:sp>
      <p:sp>
        <p:nvSpPr>
          <p:cNvPr id="4" name="Slide Number Placeholder 3"/>
          <p:cNvSpPr>
            <a:spLocks noGrp="1"/>
          </p:cNvSpPr>
          <p:nvPr>
            <p:ph type="sldNum" sz="quarter" idx="5"/>
          </p:nvPr>
        </p:nvSpPr>
        <p:spPr/>
        <p:txBody>
          <a:bodyPr/>
          <a:lstStyle/>
          <a:p>
            <a:fld id="{10895658-EA1F-4910-80AB-4DA76E167475}" type="slidenum">
              <a:rPr lang="en-US" smtClean="0"/>
              <a:t>1</a:t>
            </a:fld>
            <a:endParaRPr lang="en-US" dirty="0"/>
          </a:p>
        </p:txBody>
      </p:sp>
    </p:spTree>
    <p:extLst>
      <p:ext uri="{BB962C8B-B14F-4D97-AF65-F5344CB8AC3E}">
        <p14:creationId xmlns:p14="http://schemas.microsoft.com/office/powerpoint/2010/main" val="245686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To sum it up</a:t>
            </a:r>
            <a:r>
              <a:rPr lang="en-US" b="0" dirty="0"/>
              <a:t>, </a:t>
            </a:r>
            <a:r>
              <a:rPr lang="en-US" b="1" dirty="0"/>
              <a:t>Misinformation</a:t>
            </a:r>
            <a:r>
              <a:rPr lang="en-US" b="0" dirty="0"/>
              <a:t> is wrong info shared by accident. </a:t>
            </a:r>
            <a:r>
              <a:rPr lang="en-US" b="1" dirty="0"/>
              <a:t>Disinformation</a:t>
            </a:r>
            <a:r>
              <a:rPr lang="en-US" b="0" dirty="0"/>
              <a:t> is wrong info shared on purpose to trick people. </a:t>
            </a:r>
            <a:r>
              <a:rPr lang="en-US" b="1" dirty="0" err="1"/>
              <a:t>Malinformation</a:t>
            </a:r>
            <a:r>
              <a:rPr lang="en-US" b="0" dirty="0"/>
              <a:t> is true info used to harm someone. In the next slides, we will look into some examples, which will help you spot these concepts in real life situations.</a:t>
            </a:r>
          </a:p>
        </p:txBody>
      </p:sp>
      <p:sp>
        <p:nvSpPr>
          <p:cNvPr id="4" name="Slide Number Placeholder 3"/>
          <p:cNvSpPr>
            <a:spLocks noGrp="1"/>
          </p:cNvSpPr>
          <p:nvPr>
            <p:ph type="sldNum" sz="quarter" idx="5"/>
          </p:nvPr>
        </p:nvSpPr>
        <p:spPr/>
        <p:txBody>
          <a:bodyPr/>
          <a:lstStyle/>
          <a:p>
            <a:fld id="{10895658-EA1F-4910-80AB-4DA76E167475}" type="slidenum">
              <a:rPr lang="en-US" smtClean="0"/>
              <a:t>10</a:t>
            </a:fld>
            <a:endParaRPr lang="en-US" dirty="0"/>
          </a:p>
        </p:txBody>
      </p:sp>
    </p:spTree>
    <p:extLst>
      <p:ext uri="{BB962C8B-B14F-4D97-AF65-F5344CB8AC3E}">
        <p14:creationId xmlns:p14="http://schemas.microsoft.com/office/powerpoint/2010/main" val="1569943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First, let’s talk about </a:t>
            </a:r>
            <a:r>
              <a:rPr lang="en-US" b="1" dirty="0"/>
              <a:t>fabricated content</a:t>
            </a:r>
            <a:r>
              <a:rPr lang="en-US" dirty="0"/>
              <a:t>—information that is completely made up.</a:t>
            </a:r>
          </a:p>
          <a:p>
            <a:pPr>
              <a:buNone/>
            </a:pPr>
            <a:br>
              <a:rPr lang="en-US" dirty="0"/>
            </a:br>
            <a:r>
              <a:rPr lang="en-US" dirty="0"/>
              <a:t>For example, this graphic claiming to be from MTN Uganda was shared on a Facebook page with over 21,000 followers. It says, “Send Money to your Boyfriend and Receive Free Airtime and a Car with MTN </a:t>
            </a:r>
            <a:r>
              <a:rPr lang="en-US" dirty="0" err="1"/>
              <a:t>MoMo</a:t>
            </a:r>
            <a:r>
              <a:rPr lang="en-US" dirty="0"/>
              <a:t>.” Similar posts offering free airtime have been widely circulating in Uganda. This promotion was completely made up. Later, MTN Uganda officially stated that it was a fake promotion and encouraged customers not to believe it and not to participate.</a:t>
            </a:r>
          </a:p>
          <a:p>
            <a:pPr>
              <a:buNone/>
            </a:pPr>
            <a:endParaRPr lang="en-US" dirty="0"/>
          </a:p>
          <a:p>
            <a:pPr>
              <a:buNone/>
            </a:pPr>
            <a:r>
              <a:rPr lang="en-US" dirty="0"/>
              <a:t>Source: https://africacheck.org/fact-checks/meta-programme-fact-checks/no-mtn-promotion-asking-you-send-money-free-airtime-or-car  </a:t>
            </a:r>
            <a:endParaRPr lang="lt-LT" dirty="0"/>
          </a:p>
        </p:txBody>
      </p:sp>
      <p:sp>
        <p:nvSpPr>
          <p:cNvPr id="4" name="Slide Number Placeholder 3"/>
          <p:cNvSpPr>
            <a:spLocks noGrp="1"/>
          </p:cNvSpPr>
          <p:nvPr>
            <p:ph type="sldNum" sz="quarter" idx="5"/>
          </p:nvPr>
        </p:nvSpPr>
        <p:spPr/>
        <p:txBody>
          <a:bodyPr/>
          <a:lstStyle/>
          <a:p>
            <a:fld id="{10895658-EA1F-4910-80AB-4DA76E167475}" type="slidenum">
              <a:rPr lang="en-US" smtClean="0"/>
              <a:t>11</a:t>
            </a:fld>
            <a:endParaRPr lang="en-US" dirty="0"/>
          </a:p>
        </p:txBody>
      </p:sp>
    </p:spTree>
    <p:extLst>
      <p:ext uri="{BB962C8B-B14F-4D97-AF65-F5344CB8AC3E}">
        <p14:creationId xmlns:p14="http://schemas.microsoft.com/office/powerpoint/2010/main" val="2769560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content isn’t made up but is </a:t>
            </a:r>
            <a:r>
              <a:rPr lang="en-US" b="1" dirty="0"/>
              <a:t>manipulated</a:t>
            </a:r>
            <a:r>
              <a:rPr lang="en-US" dirty="0"/>
              <a:t>, meaning real information or pictures are changed to look different. </a:t>
            </a:r>
          </a:p>
          <a:p>
            <a:endParaRPr lang="en-US" dirty="0"/>
          </a:p>
          <a:p>
            <a:r>
              <a:rPr lang="en-US" dirty="0"/>
              <a:t>In 2022, altered image of Kenyan deputy president holding a machete over his right shoulder circulated on social media. This image was shared widely, especially during politically charged periods, leading to various interpretations and concerns among the public. However, Fact Checkers discovered that the image was digitally altered. The original photograph, published in 2021, showed Deputy President Ruto holding a </a:t>
            </a:r>
            <a:r>
              <a:rPr lang="en-US" b="0" i="0" dirty="0">
                <a:solidFill>
                  <a:srgbClr val="323232"/>
                </a:solidFill>
                <a:effectLst/>
                <a:latin typeface="Open Sans" panose="020B0606030504020204" pitchFamily="34" charset="0"/>
              </a:rPr>
              <a:t>decorated baton</a:t>
            </a:r>
            <a:r>
              <a:rPr lang="en-US" dirty="0"/>
              <a:t>, not a machete. The machete was added using photo-editing software to misrepresent the context and potentially incite fear or political tension.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Source: https://africacheck.org/fact-checks/meta-programme-fact-checks/kenyan-deputy-president-holding-machete-no-image-altered </a:t>
            </a:r>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12</a:t>
            </a:fld>
            <a:endParaRPr lang="en-US" dirty="0"/>
          </a:p>
        </p:txBody>
      </p:sp>
    </p:spTree>
    <p:extLst>
      <p:ext uri="{BB962C8B-B14F-4D97-AF65-F5344CB8AC3E}">
        <p14:creationId xmlns:p14="http://schemas.microsoft.com/office/powerpoint/2010/main" val="331981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another way false content is spread, called </a:t>
            </a:r>
            <a:r>
              <a:rPr lang="en-US" b="1" dirty="0"/>
              <a:t>imposter content</a:t>
            </a:r>
            <a:r>
              <a:rPr lang="en-US" dirty="0"/>
              <a:t>. This happens when someone pretends to be someone else or uses a well-known company or organization's logo to trick people, spread lies, or ask for money, pretending to be that person or organization.</a:t>
            </a:r>
          </a:p>
          <a:p>
            <a:endParaRPr lang="en-US" dirty="0"/>
          </a:p>
          <a:p>
            <a:r>
              <a:rPr lang="en-US" dirty="0"/>
              <a:t>For example, in the slide, you see a screenshot from a TikTok video claiming to offer job opportunities in Canada for young Ethiopians. The letter is made to look formal, has flags of both countries, and claims to be connected to the Canadian Embassy, but it is totally fake.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Source: https://pesacheck.org/hoax-this-letter-announcing-job-opportunities-in-canada-is-fake-2467c8a30d39 </a:t>
            </a:r>
          </a:p>
          <a:p>
            <a:r>
              <a:rPr lang="en-US" dirty="0"/>
              <a:t> </a:t>
            </a:r>
          </a:p>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13</a:t>
            </a:fld>
            <a:endParaRPr lang="en-US" dirty="0"/>
          </a:p>
        </p:txBody>
      </p:sp>
    </p:spTree>
    <p:extLst>
      <p:ext uri="{BB962C8B-B14F-4D97-AF65-F5344CB8AC3E}">
        <p14:creationId xmlns:p14="http://schemas.microsoft.com/office/powerpoint/2010/main" val="3329744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58C4A-9197-E116-AFE0-6286A87418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CDEE8-7537-0436-BFB7-E6DE200009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CA6294-EEC1-6195-1769-FD73D41D22CE}"/>
              </a:ext>
            </a:extLst>
          </p:cNvPr>
          <p:cNvSpPr>
            <a:spLocks noGrp="1"/>
          </p:cNvSpPr>
          <p:nvPr>
            <p:ph type="body" idx="1"/>
          </p:nvPr>
        </p:nvSpPr>
        <p:spPr/>
        <p:txBody>
          <a:bodyPr/>
          <a:lstStyle/>
          <a:p>
            <a:pPr>
              <a:buNone/>
            </a:pPr>
            <a:r>
              <a:rPr lang="en-US" b="1" dirty="0"/>
              <a:t>Misleading content</a:t>
            </a:r>
            <a:r>
              <a:rPr lang="en-US" dirty="0"/>
              <a:t> happens when someone shares information — like a comment or opinion — and presents it as if it’s a proven fact.</a:t>
            </a:r>
            <a:br>
              <a:rPr lang="en-US" dirty="0"/>
            </a:br>
            <a:endParaRPr lang="lt-LT" dirty="0"/>
          </a:p>
          <a:p>
            <a:pPr>
              <a:buNone/>
            </a:pPr>
            <a:r>
              <a:rPr lang="en-US" dirty="0"/>
              <a:t>For example, some online articles and YouTube channels, even those with many followers, post videos claiming that eating carrots or drinking carrot juice can cure cancer. To appear credible, these sources often mention 'experts' such as doctors or scientists - but deliberately don't give </a:t>
            </a:r>
            <a:r>
              <a:rPr lang="lt-LT" dirty="0"/>
              <a:t>real</a:t>
            </a:r>
            <a:r>
              <a:rPr lang="en-US" dirty="0"/>
              <a:t>, links to institutions or references to specific research or data.</a:t>
            </a:r>
            <a:r>
              <a:rPr lang="lt-LT" dirty="0"/>
              <a:t> </a:t>
            </a:r>
            <a:r>
              <a:rPr lang="en-US" dirty="0"/>
              <a:t>They also take partly true information (like the fact that carrots are healthy) and exaggerate it into a false claim (that carrots can cure cancer). This kind of misleading content is dangerous because it can lead people to make poor health decisions, such as avoiding or delaying real medical treatment they need.</a:t>
            </a:r>
          </a:p>
          <a:p>
            <a:pPr>
              <a:buNone/>
            </a:pPr>
            <a:endParaRPr lang="lt-LT"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Source: </a:t>
            </a:r>
            <a:r>
              <a:rPr lang="en-US" sz="1200" dirty="0">
                <a:solidFill>
                  <a:schemeClr val="bg1"/>
                </a:solidFill>
                <a:hlinkClick r:id="rId3">
                  <a:extLst>
                    <a:ext uri="{A12FA001-AC4F-418D-AE19-62706E023703}">
                      <ahyp:hlinkClr xmlns:ahyp="http://schemas.microsoft.com/office/drawing/2018/hyperlinkcolor" val="tx"/>
                    </a:ext>
                  </a:extLst>
                </a:hlinkClick>
              </a:rPr>
              <a:t>https://www.express.co.uk/news/uk/483656/Carrots-hold-key-to-beating-cancer-say-scientists</a:t>
            </a:r>
            <a:endParaRPr lang="en-US" dirty="0"/>
          </a:p>
        </p:txBody>
      </p:sp>
      <p:sp>
        <p:nvSpPr>
          <p:cNvPr id="4" name="Slide Number Placeholder 3">
            <a:extLst>
              <a:ext uri="{FF2B5EF4-FFF2-40B4-BE49-F238E27FC236}">
                <a16:creationId xmlns:a16="http://schemas.microsoft.com/office/drawing/2014/main" id="{918AC216-1783-25A0-ECE0-532D7EFD7E2F}"/>
              </a:ext>
            </a:extLst>
          </p:cNvPr>
          <p:cNvSpPr>
            <a:spLocks noGrp="1"/>
          </p:cNvSpPr>
          <p:nvPr>
            <p:ph type="sldNum" sz="quarter" idx="5"/>
          </p:nvPr>
        </p:nvSpPr>
        <p:spPr/>
        <p:txBody>
          <a:bodyPr/>
          <a:lstStyle/>
          <a:p>
            <a:fld id="{10895658-EA1F-4910-80AB-4DA76E167475}" type="slidenum">
              <a:rPr lang="en-US" smtClean="0"/>
              <a:t>14</a:t>
            </a:fld>
            <a:endParaRPr lang="en-US" dirty="0"/>
          </a:p>
        </p:txBody>
      </p:sp>
    </p:spTree>
    <p:extLst>
      <p:ext uri="{BB962C8B-B14F-4D97-AF65-F5344CB8AC3E}">
        <p14:creationId xmlns:p14="http://schemas.microsoft.com/office/powerpoint/2010/main" val="3572825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False context</a:t>
            </a:r>
            <a:r>
              <a:rPr lang="en-US" dirty="0"/>
              <a:t> is when something real is shared in a way that makes people believe something that’s not true.</a:t>
            </a:r>
          </a:p>
          <a:p>
            <a:pPr>
              <a:buNone/>
            </a:pPr>
            <a:endParaRPr lang="en-US" dirty="0"/>
          </a:p>
          <a:p>
            <a:pPr>
              <a:buNone/>
            </a:pPr>
            <a:r>
              <a:rPr lang="en-US" dirty="0"/>
              <a:t>For example, in July 2024, during heavy rains in Ghana, a video was shared online showing flooded streets and cars underwater. People thought it happened in Accra. But the video was actually taken from a flood in Lagos, Nigeria, not Ghana.  So, even though the video was real, the way it was used was misleading.</a:t>
            </a:r>
          </a:p>
          <a:p>
            <a:endParaRPr lang="lt-LT" sz="1200" b="0" i="0" strike="noStrike" cap="none" dirty="0">
              <a:solidFill>
                <a:schemeClr val="bg1"/>
              </a:solidFill>
            </a:endParaRPr>
          </a:p>
          <a:p>
            <a:r>
              <a:rPr lang="en-US" b="1" dirty="0"/>
              <a:t>Notes for facilitators:</a:t>
            </a:r>
            <a:br>
              <a:rPr lang="en-US" dirty="0"/>
            </a:br>
            <a:r>
              <a:rPr lang="en-US" dirty="0"/>
              <a:t>If you feel your learners are losing focus, you can pause and have a short discussion. Give them time to think and talk by asking questions like: </a:t>
            </a:r>
            <a:r>
              <a:rPr lang="en-US" i="1" dirty="0"/>
              <a:t>"Why do you think someone would spread such a message?"</a:t>
            </a:r>
            <a:r>
              <a:rPr lang="en-US" dirty="0"/>
              <a:t> or </a:t>
            </a:r>
            <a:r>
              <a:rPr lang="en-US" i="1" dirty="0"/>
              <a:t>"How would you know it is false context?"</a:t>
            </a:r>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15</a:t>
            </a:fld>
            <a:endParaRPr lang="en-US" dirty="0"/>
          </a:p>
        </p:txBody>
      </p:sp>
    </p:spTree>
    <p:extLst>
      <p:ext uri="{BB962C8B-B14F-4D97-AF65-F5344CB8AC3E}">
        <p14:creationId xmlns:p14="http://schemas.microsoft.com/office/powerpoint/2010/main" val="944490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3B02F-32CA-76D5-C855-99DAFD2F8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47018-252B-73FB-459B-E604FDA888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80ACC7-3A10-CF25-368E-848C69CD431E}"/>
              </a:ext>
            </a:extLst>
          </p:cNvPr>
          <p:cNvSpPr>
            <a:spLocks noGrp="1"/>
          </p:cNvSpPr>
          <p:nvPr>
            <p:ph type="body" idx="1"/>
          </p:nvPr>
        </p:nvSpPr>
        <p:spPr/>
        <p:txBody>
          <a:bodyPr/>
          <a:lstStyle/>
          <a:p>
            <a:pPr>
              <a:buNone/>
            </a:pPr>
            <a:r>
              <a:rPr lang="en-US" b="1" dirty="0"/>
              <a:t>False Connections</a:t>
            </a:r>
            <a:r>
              <a:rPr lang="en-US" dirty="0"/>
              <a:t> happen when a picture, video, or headline says one thing, but the actual story or post says something else.</a:t>
            </a:r>
            <a:br>
              <a:rPr lang="en-US" dirty="0"/>
            </a:br>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Media outlets and online content creators often use attention-grabbing headlines that don’t accurately reflect the actual content</a:t>
            </a:r>
            <a:r>
              <a:rPr lang="en-US" i="1" dirty="0"/>
              <a:t>,</a:t>
            </a:r>
            <a:r>
              <a:rPr lang="lt-LT" dirty="0"/>
              <a:t> to increase </a:t>
            </a:r>
            <a:r>
              <a:rPr lang="en-US" dirty="0"/>
              <a:t>the </a:t>
            </a:r>
            <a:r>
              <a:rPr lang="lt-LT" dirty="0"/>
              <a:t>readability of their articles or posts</a:t>
            </a:r>
            <a:r>
              <a:rPr lang="en-US" dirty="0"/>
              <a:t>. This is called </a:t>
            </a:r>
            <a:r>
              <a:rPr lang="en-US" i="1" dirty="0"/>
              <a:t>clickbait, </a:t>
            </a:r>
            <a:r>
              <a:rPr lang="en-US" i="0" dirty="0"/>
              <a:t>because</a:t>
            </a:r>
            <a:r>
              <a:rPr lang="en-US" i="1" dirty="0"/>
              <a:t> </a:t>
            </a:r>
            <a:r>
              <a:rPr lang="en-US" i="0" dirty="0"/>
              <a:t>it</a:t>
            </a:r>
            <a:r>
              <a:rPr lang="en-US" i="1" dirty="0"/>
              <a:t> </a:t>
            </a:r>
            <a:r>
              <a:rPr lang="en-US" dirty="0"/>
              <a:t>attracts clicks</a:t>
            </a:r>
            <a:r>
              <a:rPr lang="lt-LT" dirty="0"/>
              <a:t> </a:t>
            </a:r>
            <a:r>
              <a:rPr lang="en-US" dirty="0"/>
              <a:t>like bait used to catch fish. Clickbait headlines make people believe something exciting or shocking is happening, even</a:t>
            </a:r>
            <a:r>
              <a:rPr lang="lt-LT" dirty="0"/>
              <a:t> if it isn‘t, </a:t>
            </a:r>
            <a:r>
              <a:rPr lang="en-US" dirty="0"/>
              <a:t>and leave it up to the reader to find out.</a:t>
            </a:r>
            <a:r>
              <a:rPr lang="lt-LT" dirty="0"/>
              <a:t> </a:t>
            </a:r>
            <a:r>
              <a:rPr lang="en-US" dirty="0"/>
              <a:t>For content creators, more viewers and more reads means potentially more revenue.</a:t>
            </a:r>
          </a:p>
          <a:p>
            <a:pPr>
              <a:buNone/>
            </a:pPr>
            <a:endParaRPr lang="lt-LT" dirty="0"/>
          </a:p>
          <a:p>
            <a:pPr>
              <a:buNone/>
            </a:pPr>
            <a:r>
              <a:rPr lang="en-US" dirty="0"/>
              <a:t>For example, a headline claims that a study proves eating white rice is as bad as eating candy. But if you read the full article, you’ll find that the study never said that. In reality, the researcher said that eating too many unhealthy, processed grains can be like eating too much sugar or oil — they didn’t mention white rice or candy at all!</a:t>
            </a:r>
            <a:r>
              <a:rPr lang="lt-LT" dirty="0"/>
              <a:t> </a:t>
            </a:r>
            <a:endParaRPr lang="en-US" dirty="0"/>
          </a:p>
          <a:p>
            <a:pPr>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Source: </a:t>
            </a:r>
            <a:r>
              <a:rPr lang="en-US" sz="1200" dirty="0">
                <a:solidFill>
                  <a:schemeClr val="bg1"/>
                </a:solidFill>
                <a:hlinkClick r:id="rId3">
                  <a:extLst>
                    <a:ext uri="{A12FA001-AC4F-418D-AE19-62706E023703}">
                      <ahyp:hlinkClr xmlns:ahyp="http://schemas.microsoft.com/office/drawing/2018/hyperlinkcolor" val="tx"/>
                    </a:ext>
                  </a:extLst>
                </a:hlinkClick>
              </a:rPr>
              <a:t>https://nypost.com/2022/10/03/white-rice-is-just-as-bad-for-your-heart-as-candy-study-suggests</a:t>
            </a:r>
            <a:r>
              <a:rPr lang="en-US" sz="1200" dirty="0">
                <a:solidFill>
                  <a:schemeClr val="bg1"/>
                </a:solidFill>
              </a:rPr>
              <a:t> </a:t>
            </a:r>
          </a:p>
        </p:txBody>
      </p:sp>
      <p:sp>
        <p:nvSpPr>
          <p:cNvPr id="4" name="Slide Number Placeholder 3">
            <a:extLst>
              <a:ext uri="{FF2B5EF4-FFF2-40B4-BE49-F238E27FC236}">
                <a16:creationId xmlns:a16="http://schemas.microsoft.com/office/drawing/2014/main" id="{A04F8A7D-D841-5535-9976-1CFF218E3F89}"/>
              </a:ext>
            </a:extLst>
          </p:cNvPr>
          <p:cNvSpPr>
            <a:spLocks noGrp="1"/>
          </p:cNvSpPr>
          <p:nvPr>
            <p:ph type="sldNum" sz="quarter" idx="5"/>
          </p:nvPr>
        </p:nvSpPr>
        <p:spPr/>
        <p:txBody>
          <a:bodyPr/>
          <a:lstStyle/>
          <a:p>
            <a:fld id="{10895658-EA1F-4910-80AB-4DA76E167475}" type="slidenum">
              <a:rPr lang="en-US" smtClean="0"/>
              <a:t>16</a:t>
            </a:fld>
            <a:endParaRPr lang="en-US" dirty="0"/>
          </a:p>
        </p:txBody>
      </p:sp>
    </p:spTree>
    <p:extLst>
      <p:ext uri="{BB962C8B-B14F-4D97-AF65-F5344CB8AC3E}">
        <p14:creationId xmlns:p14="http://schemas.microsoft.com/office/powerpoint/2010/main" val="3365947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AB0DD-F855-44A6-ABEF-DEADDCD594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A2F0D0-6E2D-AD1A-0F25-D436A424B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01DE04-DEC1-934C-A224-5B94999917FB}"/>
              </a:ext>
            </a:extLst>
          </p:cNvPr>
          <p:cNvSpPr>
            <a:spLocks noGrp="1"/>
          </p:cNvSpPr>
          <p:nvPr>
            <p:ph type="body" idx="1"/>
          </p:nvPr>
        </p:nvSpPr>
        <p:spPr/>
        <p:txBody>
          <a:bodyPr/>
          <a:lstStyle/>
          <a:p>
            <a:r>
              <a:rPr lang="en-US" b="1" dirty="0"/>
              <a:t>Satire and Parody</a:t>
            </a:r>
            <a:r>
              <a:rPr lang="en-US" dirty="0"/>
              <a:t> is when funny or made-up stories are presented as real. They're meant to make people laugh, not to hurt anyone. But sometimes people can still mistakenly believe them and help spread </a:t>
            </a:r>
            <a:r>
              <a:rPr lang="lt-LT" dirty="0"/>
              <a:t>it as </a:t>
            </a:r>
            <a:r>
              <a:rPr lang="en-US" dirty="0"/>
              <a:t>misinformation.</a:t>
            </a:r>
            <a:endParaRPr lang="lt-LT" dirty="0"/>
          </a:p>
          <a:p>
            <a:endParaRPr lang="lt-LT" dirty="0"/>
          </a:p>
          <a:p>
            <a:r>
              <a:rPr lang="en-US" dirty="0"/>
              <a:t>For example, this post about all remaining white bears having to share one last iceberg. If you know that </a:t>
            </a:r>
            <a:r>
              <a:rPr lang="en-US" i="1" dirty="0"/>
              <a:t>The Onion</a:t>
            </a:r>
            <a:r>
              <a:rPr lang="en-US" dirty="0"/>
              <a:t> is a website that makes silly fake news on purpose, you’ll get the joke. But someone who doesn’t know that might think the story is real—especially if it's shared by a friend or seen online without any explanation.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Source: </a:t>
            </a:r>
            <a:r>
              <a:rPr lang="en-US" sz="1200" dirty="0">
                <a:solidFill>
                  <a:schemeClr val="bg1"/>
                </a:solidFill>
                <a:hlinkClick r:id="rId3">
                  <a:extLst>
                    <a:ext uri="{A12FA001-AC4F-418D-AE19-62706E023703}">
                      <ahyp:hlinkClr xmlns:ahyp="http://schemas.microsoft.com/office/drawing/2018/hyperlinkcolor" val="tx"/>
                    </a:ext>
                  </a:extLst>
                </a:hlinkClick>
              </a:rPr>
              <a:t>https://x.com/TheOnion/status/1100768545871482882</a:t>
            </a:r>
            <a:r>
              <a:rPr lang="en-US" sz="1200" dirty="0">
                <a:solidFill>
                  <a:schemeClr val="bg1"/>
                </a:solidFill>
              </a:rPr>
              <a:t> </a:t>
            </a:r>
          </a:p>
          <a:p>
            <a:endParaRPr lang="en-US" dirty="0"/>
          </a:p>
        </p:txBody>
      </p:sp>
      <p:sp>
        <p:nvSpPr>
          <p:cNvPr id="4" name="Slide Number Placeholder 3">
            <a:extLst>
              <a:ext uri="{FF2B5EF4-FFF2-40B4-BE49-F238E27FC236}">
                <a16:creationId xmlns:a16="http://schemas.microsoft.com/office/drawing/2014/main" id="{AD03AE9B-CC01-8EED-CEFD-F55CA207BD1B}"/>
              </a:ext>
            </a:extLst>
          </p:cNvPr>
          <p:cNvSpPr>
            <a:spLocks noGrp="1"/>
          </p:cNvSpPr>
          <p:nvPr>
            <p:ph type="sldNum" sz="quarter" idx="5"/>
          </p:nvPr>
        </p:nvSpPr>
        <p:spPr/>
        <p:txBody>
          <a:bodyPr/>
          <a:lstStyle/>
          <a:p>
            <a:fld id="{10895658-EA1F-4910-80AB-4DA76E167475}" type="slidenum">
              <a:rPr lang="en-US" smtClean="0"/>
              <a:t>17</a:t>
            </a:fld>
            <a:endParaRPr lang="en-US" dirty="0"/>
          </a:p>
        </p:txBody>
      </p:sp>
    </p:spTree>
    <p:extLst>
      <p:ext uri="{BB962C8B-B14F-4D97-AF65-F5344CB8AC3E}">
        <p14:creationId xmlns:p14="http://schemas.microsoft.com/office/powerpoint/2010/main" val="185167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DF512-CBD1-620E-C613-3719B4880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82E68-681F-9CAC-AEEA-BEEAE76783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CE77A-BCD5-0E58-1EA5-3E358BF4F4E1}"/>
              </a:ext>
            </a:extLst>
          </p:cNvPr>
          <p:cNvSpPr>
            <a:spLocks noGrp="1"/>
          </p:cNvSpPr>
          <p:nvPr>
            <p:ph type="body" idx="1"/>
          </p:nvPr>
        </p:nvSpPr>
        <p:spPr/>
        <p:txBody>
          <a:bodyPr/>
          <a:lstStyle/>
          <a:p>
            <a:pPr>
              <a:buNone/>
            </a:pPr>
            <a:r>
              <a:rPr lang="en-US" b="1" dirty="0"/>
              <a:t>Sponsored content</a:t>
            </a:r>
            <a:r>
              <a:rPr lang="en-US" dirty="0"/>
              <a:t> is when a company pays someone—such as an influencer or a website—to share advice or information that appears to be regular content but is actually intended to promote a specific product or brand.</a:t>
            </a:r>
          </a:p>
          <a:p>
            <a:pPr>
              <a:buNone/>
            </a:pPr>
            <a:endParaRPr lang="en-US" dirty="0"/>
          </a:p>
          <a:p>
            <a:r>
              <a:rPr lang="en-US" dirty="0"/>
              <a:t>For example, many influencers in West Africa post videos promoting herbal detox teas for weight loss. In the image you see a woman who shares how drinking a particular tea supposedly results in rapid weight loss, claiming it can help someone lose up to 5 pounds in a single day. It’s important to recognize that such influencers are not sharing genuine information, but advertising a product—often without scientific evidence to support its effectiveness or safety.</a:t>
            </a:r>
          </a:p>
          <a:p>
            <a:endParaRPr lang="en-US" dirty="0"/>
          </a:p>
          <a:p>
            <a:r>
              <a:rPr lang="en-US" dirty="0"/>
              <a:t>Source: https://www.instagram.com/_fevermagic_?igsh=dmkxZ2l1M3k5ZTIw </a:t>
            </a:r>
          </a:p>
        </p:txBody>
      </p:sp>
      <p:sp>
        <p:nvSpPr>
          <p:cNvPr id="4" name="Slide Number Placeholder 3">
            <a:extLst>
              <a:ext uri="{FF2B5EF4-FFF2-40B4-BE49-F238E27FC236}">
                <a16:creationId xmlns:a16="http://schemas.microsoft.com/office/drawing/2014/main" id="{247A2739-CEF2-898D-E261-EDE2FA864165}"/>
              </a:ext>
            </a:extLst>
          </p:cNvPr>
          <p:cNvSpPr>
            <a:spLocks noGrp="1"/>
          </p:cNvSpPr>
          <p:nvPr>
            <p:ph type="sldNum" sz="quarter" idx="5"/>
          </p:nvPr>
        </p:nvSpPr>
        <p:spPr/>
        <p:txBody>
          <a:bodyPr/>
          <a:lstStyle/>
          <a:p>
            <a:fld id="{10895658-EA1F-4910-80AB-4DA76E167475}" type="slidenum">
              <a:rPr lang="en-US" smtClean="0"/>
              <a:t>18</a:t>
            </a:fld>
            <a:endParaRPr lang="en-US" dirty="0"/>
          </a:p>
        </p:txBody>
      </p:sp>
    </p:spTree>
    <p:extLst>
      <p:ext uri="{BB962C8B-B14F-4D97-AF65-F5344CB8AC3E}">
        <p14:creationId xmlns:p14="http://schemas.microsoft.com/office/powerpoint/2010/main" val="2548584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6442-C091-6967-4BA3-11C899731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0E044-35E1-0985-C902-699411D97B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D80E7C-0385-2125-7A42-933ADC3E8A99}"/>
              </a:ext>
            </a:extLst>
          </p:cNvPr>
          <p:cNvSpPr>
            <a:spLocks noGrp="1"/>
          </p:cNvSpPr>
          <p:nvPr>
            <p:ph type="body" idx="1"/>
          </p:nvPr>
        </p:nvSpPr>
        <p:spPr/>
        <p:txBody>
          <a:bodyPr/>
          <a:lstStyle/>
          <a:p>
            <a:pPr>
              <a:buFont typeface="Arial" panose="020B0604020202020204" pitchFamily="34" charset="0"/>
              <a:buNone/>
            </a:pPr>
            <a:r>
              <a:rPr lang="en-US" b="1" dirty="0"/>
              <a:t>Propaganda </a:t>
            </a:r>
            <a:r>
              <a:rPr lang="en-US" b="0" dirty="0"/>
              <a:t>is when information is shared in a way that strongly tries to influence what people think, believe, or feel — often to support a specific idea, group, or cause. It may leave out important facts or show only one side of the story.</a:t>
            </a:r>
            <a:endParaRPr lang="lt-LT" b="0" dirty="0"/>
          </a:p>
          <a:p>
            <a:pPr>
              <a:buFont typeface="Arial" panose="020B0604020202020204" pitchFamily="34" charset="0"/>
              <a:buNone/>
            </a:pPr>
            <a:br>
              <a:rPr lang="en-US" dirty="0"/>
            </a:br>
            <a:r>
              <a:rPr lang="en-US" dirty="0"/>
              <a:t>For example, look at this poster — it's fictional, but it could be considered propaganda because it presents a one-sided message aimed at shaping public attitudes, in this case, to support a military operation. It uses emotional appeals, like heroism, patriotism, and protecting children, to persuade rather than to inform. The goal is to </a:t>
            </a:r>
            <a:r>
              <a:rPr lang="lt-LT" dirty="0"/>
              <a:t>sway </a:t>
            </a:r>
            <a:r>
              <a:rPr lang="en-US" dirty="0"/>
              <a:t>public opinion and promote </a:t>
            </a:r>
            <a:r>
              <a:rPr lang="lt-LT" dirty="0"/>
              <a:t>certain </a:t>
            </a:r>
            <a:r>
              <a:rPr lang="en-US" dirty="0"/>
              <a:t>values, such as loyalty and unity, </a:t>
            </a:r>
            <a:r>
              <a:rPr lang="lt-LT" dirty="0"/>
              <a:t>in line </a:t>
            </a:r>
            <a:r>
              <a:rPr lang="en-US" dirty="0"/>
              <a:t>with a </a:t>
            </a:r>
            <a:r>
              <a:rPr lang="lt-LT" dirty="0"/>
              <a:t>particular </a:t>
            </a:r>
            <a:r>
              <a:rPr lang="en-US" dirty="0"/>
              <a:t>agenda.</a:t>
            </a:r>
          </a:p>
        </p:txBody>
      </p:sp>
      <p:sp>
        <p:nvSpPr>
          <p:cNvPr id="4" name="Slide Number Placeholder 3">
            <a:extLst>
              <a:ext uri="{FF2B5EF4-FFF2-40B4-BE49-F238E27FC236}">
                <a16:creationId xmlns:a16="http://schemas.microsoft.com/office/drawing/2014/main" id="{49F24267-71C0-965A-F1FF-BF3E381B57BF}"/>
              </a:ext>
            </a:extLst>
          </p:cNvPr>
          <p:cNvSpPr>
            <a:spLocks noGrp="1"/>
          </p:cNvSpPr>
          <p:nvPr>
            <p:ph type="sldNum" sz="quarter" idx="5"/>
          </p:nvPr>
        </p:nvSpPr>
        <p:spPr/>
        <p:txBody>
          <a:bodyPr/>
          <a:lstStyle/>
          <a:p>
            <a:fld id="{10895658-EA1F-4910-80AB-4DA76E167475}" type="slidenum">
              <a:rPr lang="en-US" smtClean="0"/>
              <a:t>19</a:t>
            </a:fld>
            <a:endParaRPr lang="en-US" dirty="0"/>
          </a:p>
        </p:txBody>
      </p:sp>
    </p:spTree>
    <p:extLst>
      <p:ext uri="{BB962C8B-B14F-4D97-AF65-F5344CB8AC3E}">
        <p14:creationId xmlns:p14="http://schemas.microsoft.com/office/powerpoint/2010/main" val="1327016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59D19-5C18-6D40-9B78-789EA2A44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AB1F9-AF8D-015B-50E7-20C7D1999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65F5C0-63B3-B465-31F9-31BA852542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TITLE SLIDE:</a:t>
            </a:r>
            <a:br>
              <a:rPr lang="en-US" dirty="0"/>
            </a:br>
            <a:r>
              <a:rPr lang="en-US" dirty="0"/>
              <a:t>Trainers can use this slide to introduce the topic by telling the learners about the topic of today’s discussion – false, misleading, or harmful information, often referred to as misinformation, disinformation, and </a:t>
            </a:r>
            <a:r>
              <a:rPr lang="en-US" dirty="0" err="1"/>
              <a:t>malinformation</a:t>
            </a:r>
            <a:r>
              <a:rPr lang="en-US" dirty="0"/>
              <a:t>. We will explore the differences between these terms and, most importantly, learn how to avoid falling into a false information trap.</a:t>
            </a:r>
          </a:p>
          <a:p>
            <a:endParaRPr lang="en-US" dirty="0"/>
          </a:p>
        </p:txBody>
      </p:sp>
      <p:sp>
        <p:nvSpPr>
          <p:cNvPr id="4" name="Slide Number Placeholder 3">
            <a:extLst>
              <a:ext uri="{FF2B5EF4-FFF2-40B4-BE49-F238E27FC236}">
                <a16:creationId xmlns:a16="http://schemas.microsoft.com/office/drawing/2014/main" id="{7C76A76A-1390-2AAC-F318-57AC23ADD969}"/>
              </a:ext>
            </a:extLst>
          </p:cNvPr>
          <p:cNvSpPr>
            <a:spLocks noGrp="1"/>
          </p:cNvSpPr>
          <p:nvPr>
            <p:ph type="sldNum" sz="quarter" idx="5"/>
          </p:nvPr>
        </p:nvSpPr>
        <p:spPr/>
        <p:txBody>
          <a:bodyPr/>
          <a:lstStyle/>
          <a:p>
            <a:fld id="{10895658-EA1F-4910-80AB-4DA76E167475}" type="slidenum">
              <a:rPr lang="en-US" smtClean="0"/>
              <a:t>2</a:t>
            </a:fld>
            <a:endParaRPr lang="en-US" dirty="0"/>
          </a:p>
        </p:txBody>
      </p:sp>
    </p:spTree>
    <p:extLst>
      <p:ext uri="{BB962C8B-B14F-4D97-AF65-F5344CB8AC3E}">
        <p14:creationId xmlns:p14="http://schemas.microsoft.com/office/powerpoint/2010/main" val="1942543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02BF7-678C-6A96-78D9-0C061EEF0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0BC7F-A997-9EC9-F84E-C41BD347A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886DD-9E26-A5D2-21B8-96FFB0CF0CD6}"/>
              </a:ext>
            </a:extLst>
          </p:cNvPr>
          <p:cNvSpPr>
            <a:spLocks noGrp="1"/>
          </p:cNvSpPr>
          <p:nvPr>
            <p:ph type="body" idx="1"/>
          </p:nvPr>
        </p:nvSpPr>
        <p:spPr/>
        <p:txBody>
          <a:bodyPr/>
          <a:lstStyle/>
          <a:p>
            <a:pPr>
              <a:buNone/>
            </a:pPr>
            <a:r>
              <a:rPr lang="en-US" b="1" dirty="0"/>
              <a:t>AI-powered misinformation </a:t>
            </a:r>
            <a:r>
              <a:rPr lang="en-US" dirty="0"/>
              <a:t>happens when computers, using artificial intelligence, create or change information—like photos or videos—to make it look real, even though it's fake. These tricks can confuse people, spread lies, or make us believe things that aren’t true. </a:t>
            </a:r>
            <a:endParaRPr lang="lt-LT" dirty="0"/>
          </a:p>
          <a:p>
            <a:pPr>
              <a:buNone/>
            </a:pPr>
            <a:endParaRPr lang="lt-LT" dirty="0"/>
          </a:p>
          <a:p>
            <a:pPr>
              <a:buNone/>
            </a:pPr>
            <a:r>
              <a:rPr lang="en-US" dirty="0"/>
              <a:t>Fake videos and images generated by artificial intelligence have spread so quickly that they’re now nearly as common as those manipulated by traditional editing tools like Photoshop.</a:t>
            </a:r>
          </a:p>
          <a:p>
            <a:endParaRPr lang="lt-LT" dirty="0"/>
          </a:p>
          <a:p>
            <a:r>
              <a:rPr lang="en-US" dirty="0"/>
              <a:t>For example, one of the first AI-generated fake images was of Pope Francis wearing a puffer coat, which went viral on the internet in 2023.</a:t>
            </a:r>
          </a:p>
          <a:p>
            <a:endParaRPr lang="en-US" dirty="0"/>
          </a:p>
          <a:p>
            <a:r>
              <a:rPr lang="en-US" dirty="0"/>
              <a:t>Source: https://www.nbcnews.com/tech/pope-francis-ai-generated-images-fool-internet-rcna76838</a:t>
            </a:r>
          </a:p>
        </p:txBody>
      </p:sp>
      <p:sp>
        <p:nvSpPr>
          <p:cNvPr id="4" name="Slide Number Placeholder 3">
            <a:extLst>
              <a:ext uri="{FF2B5EF4-FFF2-40B4-BE49-F238E27FC236}">
                <a16:creationId xmlns:a16="http://schemas.microsoft.com/office/drawing/2014/main" id="{3EAFC0CC-8DE1-D762-A916-5C45D777707C}"/>
              </a:ext>
            </a:extLst>
          </p:cNvPr>
          <p:cNvSpPr>
            <a:spLocks noGrp="1"/>
          </p:cNvSpPr>
          <p:nvPr>
            <p:ph type="sldNum" sz="quarter" idx="5"/>
          </p:nvPr>
        </p:nvSpPr>
        <p:spPr/>
        <p:txBody>
          <a:bodyPr/>
          <a:lstStyle/>
          <a:p>
            <a:fld id="{10895658-EA1F-4910-80AB-4DA76E167475}" type="slidenum">
              <a:rPr lang="en-US" smtClean="0"/>
              <a:t>20</a:t>
            </a:fld>
            <a:endParaRPr lang="en-US" dirty="0"/>
          </a:p>
        </p:txBody>
      </p:sp>
    </p:spTree>
    <p:extLst>
      <p:ext uri="{BB962C8B-B14F-4D97-AF65-F5344CB8AC3E}">
        <p14:creationId xmlns:p14="http://schemas.microsoft.com/office/powerpoint/2010/main" val="2594727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F76A5-DA3F-6758-173A-3C91923AA3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AA173-8B3E-2AB1-F27C-134B7627A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990B2-4693-3278-ED4D-F2CDA6619774}"/>
              </a:ext>
            </a:extLst>
          </p:cNvPr>
          <p:cNvSpPr>
            <a:spLocks noGrp="1"/>
          </p:cNvSpPr>
          <p:nvPr>
            <p:ph type="body" idx="1"/>
          </p:nvPr>
        </p:nvSpPr>
        <p:spPr/>
        <p:txBody>
          <a:bodyPr/>
          <a:lstStyle/>
          <a:p>
            <a:pPr>
              <a:buNone/>
            </a:pPr>
            <a:r>
              <a:rPr lang="en-US" dirty="0"/>
              <a:t>A </a:t>
            </a:r>
            <a:r>
              <a:rPr lang="en-US" b="1" dirty="0"/>
              <a:t>deepfake</a:t>
            </a:r>
            <a:r>
              <a:rPr lang="en-US" dirty="0"/>
              <a:t> is a type of video or audio that uses artificial intelligence to make it look or sound like someone is saying or doing something they never actually did. It’s like a fake video where a person’s face or voice is replaced with someone else’s, making it seem real even though it is not. These fake videos can be spread for various reasons, such as financial scams, political manipulation, celebrity impersonations, and more.</a:t>
            </a:r>
          </a:p>
          <a:p>
            <a:pPr>
              <a:buNone/>
            </a:pPr>
            <a:endParaRPr lang="en-US" dirty="0"/>
          </a:p>
          <a:p>
            <a:pPr>
              <a:buNone/>
            </a:pPr>
            <a:r>
              <a:rPr lang="en-US" dirty="0"/>
              <a:t>For example, a few years ago, a video titled </a:t>
            </a:r>
            <a:r>
              <a:rPr lang="en-US" b="1" dirty="0"/>
              <a:t>"You Won't Believe What Obama Says In This Video!"</a:t>
            </a:r>
            <a:r>
              <a:rPr lang="en-US" dirty="0"/>
              <a:t> went viral, demonstrating the possibilities of deepfake technology. At first glance, it appears to show former President Barack Obama delivering a serious message, but midway through, it is revealed that the voice is actually another person’s (comedian Jordan Peele), and the visuals have been digitally manipulated to match the fake speech. This project was designed to highlight the potential dangers of deepfakes—realistic fake videos generated using artificial intelligence—and to raise awareness about how easily misinformation can be spread through convincing fabrications.</a:t>
            </a:r>
          </a:p>
          <a:p>
            <a:pPr>
              <a:buNone/>
            </a:pPr>
            <a:endParaRPr lang="en-US" dirty="0"/>
          </a:p>
          <a:p>
            <a:pPr>
              <a:buNone/>
            </a:pPr>
            <a:r>
              <a:rPr lang="en-US" b="0" dirty="0"/>
              <a:t>Source</a:t>
            </a:r>
            <a:r>
              <a:rPr lang="en-US" dirty="0"/>
              <a:t>: </a:t>
            </a:r>
            <a:r>
              <a:rPr lang="en-US" dirty="0">
                <a:hlinkClick r:id="rId3"/>
              </a:rPr>
              <a:t>https://www.youtube.com/watch?v=cQ54GDm1eL0</a:t>
            </a:r>
            <a:endParaRPr lang="en-US" dirty="0"/>
          </a:p>
          <a:p>
            <a:endParaRPr lang="en-US" b="1" dirty="0"/>
          </a:p>
          <a:p>
            <a:r>
              <a:rPr lang="en-US" b="1" dirty="0"/>
              <a:t>Notes for facilitators</a:t>
            </a:r>
            <a:r>
              <a:rPr lang="en-US" dirty="0"/>
              <a:t>:</a:t>
            </a:r>
            <a:br>
              <a:rPr lang="en-US" dirty="0"/>
            </a:br>
            <a:r>
              <a:rPr lang="en-US" dirty="0"/>
              <a:t>If you have the technical resources available during the training session (such as an internet connection, projector, computer, and loudspeakers), you can also play an explanatory video that shows how the Obama deepfake video was created: </a:t>
            </a:r>
            <a:r>
              <a:rPr lang="en-US" dirty="0">
                <a:hlinkClick r:id="rId4"/>
              </a:rPr>
              <a:t>https://www.youtube.com/watch?v=AmUC4m6w1wo</a:t>
            </a:r>
            <a:r>
              <a:rPr lang="en-US" dirty="0"/>
              <a:t>.</a:t>
            </a:r>
          </a:p>
        </p:txBody>
      </p:sp>
      <p:sp>
        <p:nvSpPr>
          <p:cNvPr id="4" name="Slide Number Placeholder 3">
            <a:extLst>
              <a:ext uri="{FF2B5EF4-FFF2-40B4-BE49-F238E27FC236}">
                <a16:creationId xmlns:a16="http://schemas.microsoft.com/office/drawing/2014/main" id="{F44C5E47-DC5B-8D71-FF9B-2E4AD9AD358E}"/>
              </a:ext>
            </a:extLst>
          </p:cNvPr>
          <p:cNvSpPr>
            <a:spLocks noGrp="1"/>
          </p:cNvSpPr>
          <p:nvPr>
            <p:ph type="sldNum" sz="quarter" idx="5"/>
          </p:nvPr>
        </p:nvSpPr>
        <p:spPr/>
        <p:txBody>
          <a:bodyPr/>
          <a:lstStyle/>
          <a:p>
            <a:fld id="{10895658-EA1F-4910-80AB-4DA76E167475}" type="slidenum">
              <a:rPr lang="en-US" smtClean="0"/>
              <a:t>21</a:t>
            </a:fld>
            <a:endParaRPr lang="en-US" dirty="0"/>
          </a:p>
        </p:txBody>
      </p:sp>
    </p:spTree>
    <p:extLst>
      <p:ext uri="{BB962C8B-B14F-4D97-AF65-F5344CB8AC3E}">
        <p14:creationId xmlns:p14="http://schemas.microsoft.com/office/powerpoint/2010/main" val="2931870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en-US" b="0" dirty="0"/>
              <a:t>Now when we looked into many types of false information, let’s discuss how it may spread. The most popular channels include: </a:t>
            </a:r>
          </a:p>
          <a:p>
            <a:pPr>
              <a:buFont typeface="+mj-lt"/>
              <a:buAutoNum type="arabicPeriod"/>
            </a:pPr>
            <a:r>
              <a:rPr lang="en-US" b="1" dirty="0"/>
              <a:t>Word of Mouth: Especially through Family Members and Friends</a:t>
            </a:r>
            <a:br>
              <a:rPr lang="en-US" dirty="0"/>
            </a:br>
            <a:r>
              <a:rPr lang="en-US" dirty="0"/>
              <a:t>Imagine you hear something from your cousin or best friend, and they’re super excited about it. They tell you, "Did you hear? There's a new law that says we all have to wear blue shoes every Friday!" You trust them because they’re family or a friend, so you tell someone else, thinking it’s true. But guess what? The information isn’t true—it’s just something someone made up.</a:t>
            </a:r>
            <a:br>
              <a:rPr lang="en-US" dirty="0"/>
            </a:br>
            <a:r>
              <a:rPr lang="en-US" dirty="0"/>
              <a:t>Misinformation spreads quickly like this because when it comes from people you know and trust, it feels more believable. People share things because they think they’re helpful or important, not realizing they’re false.</a:t>
            </a:r>
          </a:p>
          <a:p>
            <a:pPr>
              <a:buFont typeface="+mj-lt"/>
              <a:buAutoNum type="arabicPeriod"/>
            </a:pPr>
            <a:r>
              <a:rPr lang="en-US" b="1" dirty="0"/>
              <a:t>Traditional Media: Radio, TV</a:t>
            </a:r>
            <a:br>
              <a:rPr lang="en-US" dirty="0"/>
            </a:br>
            <a:r>
              <a:rPr lang="en-US" dirty="0"/>
              <a:t>Traditional media, like TV and radio, can also spread misinformation. Sometimes, reporters get a story wrong or broadcast rumors. For example, imagine a radio station announcing, "There’s a new disease spreading everywhere, and no one is safe!" This could cause panic, even though the information might not be accurate.</a:t>
            </a:r>
          </a:p>
          <a:p>
            <a:pPr>
              <a:buFont typeface="+mj-lt"/>
              <a:buAutoNum type="arabicPeriod"/>
            </a:pPr>
            <a:r>
              <a:rPr lang="en-US" b="1" dirty="0"/>
              <a:t>Social Media Platforms: Facebook, WhatsApp, TikTok, Instagram, Twitter (X)</a:t>
            </a:r>
            <a:br>
              <a:rPr lang="en-US" dirty="0"/>
            </a:br>
            <a:r>
              <a:rPr lang="en-US" dirty="0"/>
              <a:t>Social media platforms are major in spreading misinformation because millions of people are constantly posting, liking, and sharing. Let’s say you see a TikTok video where someone claims a certain type of food makes you stronger than ever. It looks cool, so you share it with your friends, and soon others start sharing it too. Since everyone is quickly sharing without checking the facts, it spreads fast, and soon people believe it’s true.</a:t>
            </a:r>
          </a:p>
          <a:p>
            <a:pPr>
              <a:buFont typeface="+mj-lt"/>
              <a:buAutoNum type="arabicPeriod"/>
            </a:pPr>
            <a:r>
              <a:rPr lang="en-US" b="1" dirty="0"/>
              <a:t>Messaging Apps: WhatsApp, Telegram</a:t>
            </a:r>
            <a:br>
              <a:rPr lang="en-US" dirty="0"/>
            </a:br>
            <a:r>
              <a:rPr lang="en-US" dirty="0"/>
              <a:t>Messaging apps like WhatsApp and Telegram are great for connecting with friends and family, but they can also spread misinformation fast. For example, you might get a message in a group chat titled, "BREAKING NEWS!" saying something scary like, "You need to stay home today because there’s a storm coming!" Since it’s from a friend or someone you trust, you might believe it and even share it with your own group chats.</a:t>
            </a:r>
          </a:p>
          <a:p>
            <a:pPr>
              <a:buFont typeface="+mj-lt"/>
              <a:buAutoNum type="arabicPeriod"/>
            </a:pPr>
            <a:endParaRPr lang="en-US" dirty="0"/>
          </a:p>
          <a:p>
            <a:r>
              <a:rPr lang="en-US" dirty="0"/>
              <a:t>As you can see, we all play a big role in spreading misinformation. So, every time you share something with friends or family, stop for a moment and think: Is the information accurate and reliable?</a:t>
            </a:r>
          </a:p>
        </p:txBody>
      </p:sp>
      <p:sp>
        <p:nvSpPr>
          <p:cNvPr id="4" name="Slide Number Placeholder 3"/>
          <p:cNvSpPr>
            <a:spLocks noGrp="1"/>
          </p:cNvSpPr>
          <p:nvPr>
            <p:ph type="sldNum" sz="quarter" idx="5"/>
          </p:nvPr>
        </p:nvSpPr>
        <p:spPr/>
        <p:txBody>
          <a:bodyPr/>
          <a:lstStyle/>
          <a:p>
            <a:fld id="{10895658-EA1F-4910-80AB-4DA76E167475}" type="slidenum">
              <a:rPr lang="en-US" smtClean="0"/>
              <a:t>22</a:t>
            </a:fld>
            <a:endParaRPr lang="en-US" dirty="0"/>
          </a:p>
        </p:txBody>
      </p:sp>
    </p:spTree>
    <p:extLst>
      <p:ext uri="{BB962C8B-B14F-4D97-AF65-F5344CB8AC3E}">
        <p14:creationId xmlns:p14="http://schemas.microsoft.com/office/powerpoint/2010/main" val="1243801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To finish the training, here are 5 simple strategies to help</a:t>
            </a:r>
            <a:r>
              <a:rPr lang="lt-LT" b="0" dirty="0"/>
              <a:t> you to</a:t>
            </a:r>
            <a:r>
              <a:rPr lang="en-US" b="0" dirty="0"/>
              <a:t> </a:t>
            </a:r>
            <a:r>
              <a:rPr lang="lt-LT" b="0" dirty="0"/>
              <a:t>protect yourself  from </a:t>
            </a:r>
            <a:r>
              <a:rPr lang="en-US" b="0" dirty="0"/>
              <a:t>misinformation and disinformation</a:t>
            </a:r>
            <a:r>
              <a:rPr lang="en-US" dirty="0"/>
              <a:t>:</a:t>
            </a:r>
            <a:endParaRPr lang="en-US" b="1" dirty="0"/>
          </a:p>
          <a:p>
            <a:pPr>
              <a:buNone/>
            </a:pPr>
            <a:r>
              <a:rPr lang="en-US" b="1" dirty="0"/>
              <a:t>1. Check the Source</a:t>
            </a:r>
          </a:p>
          <a:p>
            <a:pPr>
              <a:buNone/>
            </a:pPr>
            <a:r>
              <a:rPr lang="en-US" dirty="0"/>
              <a:t>Make sure the information comes from a trustworthy website, news outlet, or organization. If it’s from a random blog, unknown social media account, or YouTube channel, be extra careful.</a:t>
            </a:r>
          </a:p>
          <a:p>
            <a:pPr>
              <a:buNone/>
            </a:pPr>
            <a:r>
              <a:rPr lang="en-US" b="1" dirty="0"/>
              <a:t>2. Look for Evidence</a:t>
            </a:r>
          </a:p>
          <a:p>
            <a:pPr>
              <a:buNone/>
            </a:pPr>
            <a:r>
              <a:rPr lang="en-US" dirty="0"/>
              <a:t>Does the post or video give real proof—like expert opinions, studies, or news reports? If not, it might just be someone’s opinion or guess.</a:t>
            </a:r>
          </a:p>
          <a:p>
            <a:pPr>
              <a:buNone/>
            </a:pPr>
            <a:r>
              <a:rPr lang="en-US" b="1" dirty="0"/>
              <a:t>3. Cross-Check with Other Sources</a:t>
            </a:r>
          </a:p>
          <a:p>
            <a:pPr>
              <a:buNone/>
            </a:pPr>
            <a:r>
              <a:rPr lang="en-US" dirty="0"/>
              <a:t>Search online to see if other reliable websites or news outlets are saying the same thing. If only one place is reporting it, it might not be true.</a:t>
            </a:r>
          </a:p>
          <a:p>
            <a:pPr>
              <a:buNone/>
            </a:pPr>
            <a:r>
              <a:rPr lang="en-US" b="1" dirty="0"/>
              <a:t>4. Watch Out for Emotional Language</a:t>
            </a:r>
          </a:p>
          <a:p>
            <a:pPr>
              <a:buNone/>
            </a:pPr>
            <a:r>
              <a:rPr lang="en-US" dirty="0"/>
              <a:t>If something makes you feel super scared, angry, or shocked right away, pause and think. Misinformation often uses strong emotions to trick people into sharing quickly.</a:t>
            </a:r>
            <a:r>
              <a:rPr lang="lt-LT" dirty="0"/>
              <a:t> Be cautios</a:t>
            </a:r>
            <a:endParaRPr lang="en-US" dirty="0"/>
          </a:p>
          <a:p>
            <a:pPr>
              <a:buNone/>
            </a:pPr>
            <a:r>
              <a:rPr lang="en-US" b="1" dirty="0"/>
              <a:t>5. Ask a Trusted Adult</a:t>
            </a:r>
          </a:p>
          <a:p>
            <a:r>
              <a:rPr lang="en-US" dirty="0"/>
              <a:t>If you're not sure if something is true, ask a teacher, librarian, or parent for help. They can help you figure it out before you believe or share it.</a:t>
            </a:r>
            <a:endParaRPr lang="lt-LT" dirty="0"/>
          </a:p>
          <a:p>
            <a:endParaRPr lang="lt-LT" dirty="0"/>
          </a:p>
          <a:p>
            <a:r>
              <a:rPr lang="en-US" i="1" dirty="0"/>
              <a:t>Finally, it is not enough to protect yourself from misinformation and disinformation; it is also critical to prevent yourself from sharing posts without careful thought and, if necessary, further research. This applies to social media posts that you agree with, as well as posts that resonate with your opinions and/or beliefs. By sharing or commenting, you are spreading that message further and </a:t>
            </a:r>
            <a:r>
              <a:rPr lang="en-US" i="1"/>
              <a:t>may be contributing </a:t>
            </a:r>
            <a:r>
              <a:rPr lang="en-US" i="1" dirty="0"/>
              <a:t>to misinformation and disinformation reaching other people.</a:t>
            </a:r>
          </a:p>
        </p:txBody>
      </p:sp>
      <p:sp>
        <p:nvSpPr>
          <p:cNvPr id="4" name="Slide Number Placeholder 3"/>
          <p:cNvSpPr>
            <a:spLocks noGrp="1"/>
          </p:cNvSpPr>
          <p:nvPr>
            <p:ph type="sldNum" sz="quarter" idx="5"/>
          </p:nvPr>
        </p:nvSpPr>
        <p:spPr/>
        <p:txBody>
          <a:bodyPr/>
          <a:lstStyle/>
          <a:p>
            <a:fld id="{10895658-EA1F-4910-80AB-4DA76E167475}" type="slidenum">
              <a:rPr lang="en-US" smtClean="0"/>
              <a:t>23</a:t>
            </a:fld>
            <a:endParaRPr lang="en-US" dirty="0"/>
          </a:p>
        </p:txBody>
      </p:sp>
    </p:spTree>
    <p:extLst>
      <p:ext uri="{BB962C8B-B14F-4D97-AF65-F5344CB8AC3E}">
        <p14:creationId xmlns:p14="http://schemas.microsoft.com/office/powerpoint/2010/main" val="3264040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CE02C-2720-DFB3-FDF6-470A7E08E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7B2FE-E35C-6B51-578B-5A0F872858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7600D-6004-95FA-3120-F968D78A485E}"/>
              </a:ext>
            </a:extLst>
          </p:cNvPr>
          <p:cNvSpPr>
            <a:spLocks noGrp="1"/>
          </p:cNvSpPr>
          <p:nvPr>
            <p:ph type="body" idx="1"/>
          </p:nvPr>
        </p:nvSpPr>
        <p:spPr/>
        <p:txBody>
          <a:bodyPr/>
          <a:lstStyle/>
          <a:p>
            <a:pPr>
              <a:buNone/>
            </a:pPr>
            <a:r>
              <a:rPr lang="en-US" b="1" dirty="0"/>
              <a:t>Objective:</a:t>
            </a:r>
            <a:br>
              <a:rPr lang="en-US" dirty="0"/>
            </a:br>
            <a:r>
              <a:rPr lang="en-US" dirty="0"/>
              <a:t>To reflect on different types of misinformation and discuss their prevalence, detectability, and impact.</a:t>
            </a:r>
          </a:p>
          <a:p>
            <a:pPr>
              <a:buNone/>
            </a:pPr>
            <a:r>
              <a:rPr lang="en-US" b="1" dirty="0"/>
              <a:t>Description:</a:t>
            </a:r>
            <a:endParaRPr lang="en-US" dirty="0"/>
          </a:p>
          <a:p>
            <a:pPr>
              <a:buFont typeface="Arial" panose="020B0604020202020204" pitchFamily="34" charset="0"/>
              <a:buNone/>
            </a:pPr>
            <a:r>
              <a:rPr lang="en-US" dirty="0"/>
              <a:t>Ask participants to form small groups of 3–4 people. Give each group the following questions:</a:t>
            </a:r>
          </a:p>
          <a:p>
            <a:pPr marL="742950" lvl="1" indent="-285750">
              <a:buFont typeface="+mj-lt"/>
              <a:buAutoNum type="arabicPeriod"/>
            </a:pPr>
            <a:r>
              <a:rPr lang="en-US" dirty="0"/>
              <a:t>Which type(s) do you think you see the most?</a:t>
            </a:r>
          </a:p>
          <a:p>
            <a:pPr marL="742950" lvl="1" indent="-285750">
              <a:buFont typeface="+mj-lt"/>
              <a:buAutoNum type="arabicPeriod"/>
            </a:pPr>
            <a:r>
              <a:rPr lang="en-US" dirty="0"/>
              <a:t>Which type(s) are easiest to spot? Hardest?</a:t>
            </a:r>
          </a:p>
          <a:p>
            <a:pPr marL="742950" lvl="1" indent="-285750">
              <a:buFont typeface="+mj-lt"/>
              <a:buAutoNum type="arabicPeriod"/>
            </a:pPr>
            <a:r>
              <a:rPr lang="en-US" dirty="0"/>
              <a:t>What type(s) do you think are most harmful, and why?</a:t>
            </a:r>
          </a:p>
          <a:p>
            <a:pPr>
              <a:buFont typeface="+mj-lt"/>
              <a:buNone/>
            </a:pPr>
            <a:r>
              <a:rPr lang="en-US" dirty="0"/>
              <a:t>Encourage open sharing within each group. Remind them there are no wrong answers—everyone’s media experience is different.</a:t>
            </a:r>
          </a:p>
          <a:p>
            <a:pPr>
              <a:buFont typeface="+mj-lt"/>
              <a:buNone/>
            </a:pPr>
            <a:r>
              <a:rPr lang="en-US" dirty="0"/>
              <a:t>Ask each group to share one insight or interesting point from their discussion with the whole group.</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Duration:</a:t>
            </a:r>
            <a:br>
              <a:rPr lang="en-US" dirty="0"/>
            </a:br>
            <a:r>
              <a:rPr lang="en-US" dirty="0"/>
              <a:t>Approximately 30 minutes.</a:t>
            </a:r>
          </a:p>
          <a:p>
            <a:pPr>
              <a:buFont typeface="+mj-lt"/>
              <a:buNone/>
            </a:pPr>
            <a:r>
              <a:rPr lang="en-US" b="1" dirty="0"/>
              <a:t>Note for Facilitators:</a:t>
            </a:r>
            <a:br>
              <a:rPr lang="en-US" dirty="0"/>
            </a:br>
            <a:r>
              <a:rPr lang="en-US" dirty="0"/>
              <a:t>If you have the option to print, you can print the first page of this handout, which provides a summary of the key types of misinformation and disinformation: </a:t>
            </a:r>
            <a:r>
              <a:rPr lang="en-US" b="0" dirty="0"/>
              <a:t>https://docs.google.com/document/d/1-Exx3TGdjVnqpMWMgqP0p1Z-b2aatPH9A5hDvSMPaLQ/edit?tab=t.0  </a:t>
            </a:r>
          </a:p>
          <a:p>
            <a:pPr>
              <a:buFont typeface="+mj-lt"/>
              <a:buNone/>
            </a:pPr>
            <a:r>
              <a:rPr lang="en-US" dirty="0"/>
              <a:t>It can help your learners keep the discussion more focused. </a:t>
            </a:r>
          </a:p>
        </p:txBody>
      </p:sp>
      <p:sp>
        <p:nvSpPr>
          <p:cNvPr id="4" name="Slide Number Placeholder 3">
            <a:extLst>
              <a:ext uri="{FF2B5EF4-FFF2-40B4-BE49-F238E27FC236}">
                <a16:creationId xmlns:a16="http://schemas.microsoft.com/office/drawing/2014/main" id="{674ED2DC-0263-8E00-302C-8802029D33F3}"/>
              </a:ext>
            </a:extLst>
          </p:cNvPr>
          <p:cNvSpPr>
            <a:spLocks noGrp="1"/>
          </p:cNvSpPr>
          <p:nvPr>
            <p:ph type="sldNum" sz="quarter" idx="5"/>
          </p:nvPr>
        </p:nvSpPr>
        <p:spPr/>
        <p:txBody>
          <a:bodyPr/>
          <a:lstStyle/>
          <a:p>
            <a:fld id="{10895658-EA1F-4910-80AB-4DA76E167475}" type="slidenum">
              <a:rPr lang="en-US" smtClean="0"/>
              <a:t>24</a:t>
            </a:fld>
            <a:endParaRPr lang="en-US" dirty="0"/>
          </a:p>
        </p:txBody>
      </p:sp>
    </p:spTree>
    <p:extLst>
      <p:ext uri="{BB962C8B-B14F-4D97-AF65-F5344CB8AC3E}">
        <p14:creationId xmlns:p14="http://schemas.microsoft.com/office/powerpoint/2010/main" val="384866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25</a:t>
            </a:fld>
            <a:endParaRPr lang="en-US" dirty="0"/>
          </a:p>
        </p:txBody>
      </p:sp>
    </p:spTree>
    <p:extLst>
      <p:ext uri="{BB962C8B-B14F-4D97-AF65-F5344CB8AC3E}">
        <p14:creationId xmlns:p14="http://schemas.microsoft.com/office/powerpoint/2010/main" val="4029709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Objective:</a:t>
            </a:r>
            <a:br>
              <a:rPr lang="en-US" dirty="0"/>
            </a:br>
            <a:r>
              <a:rPr lang="en-US" dirty="0"/>
              <a:t>The objective of this activity is to help learners develop critical thinking and visual literacy skills by learning to recognize signs of AI-generated images.</a:t>
            </a:r>
          </a:p>
          <a:p>
            <a:pPr>
              <a:buNone/>
            </a:pPr>
            <a:r>
              <a:rPr lang="en-US" b="1" dirty="0"/>
              <a:t>Description:</a:t>
            </a:r>
            <a:br>
              <a:rPr lang="en-US" dirty="0"/>
            </a:br>
            <a:r>
              <a:rPr lang="en-US" dirty="0"/>
              <a:t>In this interactive activity, learners will be shown two side-by-side photos of people—one real and one AI-generated. Working in pairs or small groups, they will closely analyze each photo and discuss which one they believe is fake and why. After making their guesses, they will share their reasoning with the class. The facilitator will then reveal the correct answer and highlight visual clues that indicate a fake.</a:t>
            </a:r>
          </a:p>
          <a:p>
            <a:pPr>
              <a:buNone/>
            </a:pPr>
            <a:r>
              <a:rPr lang="en-US" b="1" dirty="0"/>
              <a:t>Duration:</a:t>
            </a:r>
            <a:br>
              <a:rPr lang="en-US" dirty="0"/>
            </a:br>
            <a:r>
              <a:rPr lang="en-US" dirty="0"/>
              <a:t>Approximately 15–20 minutes.</a:t>
            </a:r>
          </a:p>
          <a:p>
            <a:r>
              <a:rPr lang="en-US" b="1" dirty="0"/>
              <a:t>Note for Facilitators:</a:t>
            </a:r>
            <a:br>
              <a:rPr lang="en-US" dirty="0"/>
            </a:br>
            <a:r>
              <a:rPr lang="en-US" dirty="0"/>
              <a:t>If you have access to technical resources (internet connectivity and a computer, tablet, or mobile phone), you can also play this game live on the </a:t>
            </a:r>
            <a:r>
              <a:rPr lang="en-US" dirty="0">
                <a:hlinkClick r:id="rId3"/>
              </a:rPr>
              <a:t>Which Face Is Real?</a:t>
            </a:r>
            <a:r>
              <a:rPr lang="en-US" dirty="0"/>
              <a:t> website.</a:t>
            </a:r>
          </a:p>
        </p:txBody>
      </p:sp>
      <p:sp>
        <p:nvSpPr>
          <p:cNvPr id="4" name="Slide Number Placeholder 3"/>
          <p:cNvSpPr>
            <a:spLocks noGrp="1"/>
          </p:cNvSpPr>
          <p:nvPr>
            <p:ph type="sldNum" sz="quarter" idx="5"/>
          </p:nvPr>
        </p:nvSpPr>
        <p:spPr/>
        <p:txBody>
          <a:bodyPr/>
          <a:lstStyle/>
          <a:p>
            <a:fld id="{10895658-EA1F-4910-80AB-4DA76E167475}" type="slidenum">
              <a:rPr lang="en-US" smtClean="0"/>
              <a:t>26</a:t>
            </a:fld>
            <a:endParaRPr lang="en-US" dirty="0"/>
          </a:p>
        </p:txBody>
      </p:sp>
    </p:spTree>
    <p:extLst>
      <p:ext uri="{BB962C8B-B14F-4D97-AF65-F5344CB8AC3E}">
        <p14:creationId xmlns:p14="http://schemas.microsoft.com/office/powerpoint/2010/main" val="1101034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play the game trying to identify if the photo is real or fake, I will give you some tips on what to look for:</a:t>
            </a:r>
          </a:p>
          <a:p>
            <a:pPr>
              <a:buNone/>
            </a:pPr>
            <a:r>
              <a:rPr lang="en-US" b="1" dirty="0"/>
              <a:t>1. Look for weird details</a:t>
            </a:r>
            <a:br>
              <a:rPr lang="en-US" dirty="0"/>
            </a:br>
            <a:r>
              <a:rPr lang="en-US" dirty="0"/>
              <a:t>Check faces, hair, teeth, hands, eyes, and backgrounds closely. AI sometimes makes mistakes like too many fingers, strange eyes, messy hair, or blurry backgrounds.</a:t>
            </a:r>
          </a:p>
          <a:p>
            <a:pPr>
              <a:buNone/>
            </a:pPr>
            <a:r>
              <a:rPr lang="en-US" b="1" dirty="0"/>
              <a:t>2. Watch for unnatural lighting and shadows</a:t>
            </a:r>
            <a:br>
              <a:rPr lang="en-US" dirty="0"/>
            </a:br>
            <a:r>
              <a:rPr lang="en-US" dirty="0"/>
              <a:t>If the light or shadows on a person don’t match the rest of the photo, it could be fake. For example, a shadow going in the wrong direction or lighting that doesn't make sense.</a:t>
            </a:r>
          </a:p>
          <a:p>
            <a:pPr>
              <a:buNone/>
            </a:pPr>
            <a:r>
              <a:rPr lang="en-US" b="1" dirty="0"/>
              <a:t>3. Check the reflections</a:t>
            </a:r>
            <a:br>
              <a:rPr lang="en-US" dirty="0"/>
            </a:br>
            <a:r>
              <a:rPr lang="en-US" dirty="0"/>
              <a:t>In real photos, reflections in mirrors, glasses, or water should match the scene. If they look off or don’t show what they should, it might be edited or AI-generated.</a:t>
            </a:r>
          </a:p>
        </p:txBody>
      </p:sp>
      <p:sp>
        <p:nvSpPr>
          <p:cNvPr id="4" name="Slide Number Placeholder 3"/>
          <p:cNvSpPr>
            <a:spLocks noGrp="1"/>
          </p:cNvSpPr>
          <p:nvPr>
            <p:ph type="sldNum" sz="quarter" idx="5"/>
          </p:nvPr>
        </p:nvSpPr>
        <p:spPr/>
        <p:txBody>
          <a:bodyPr/>
          <a:lstStyle/>
          <a:p>
            <a:fld id="{10895658-EA1F-4910-80AB-4DA76E167475}" type="slidenum">
              <a:rPr lang="en-US" smtClean="0"/>
              <a:t>27</a:t>
            </a:fld>
            <a:endParaRPr lang="en-US" dirty="0"/>
          </a:p>
        </p:txBody>
      </p:sp>
    </p:spTree>
    <p:extLst>
      <p:ext uri="{BB962C8B-B14F-4D97-AF65-F5344CB8AC3E}">
        <p14:creationId xmlns:p14="http://schemas.microsoft.com/office/powerpoint/2010/main" val="3708813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A is real. </a:t>
            </a:r>
          </a:p>
          <a:p>
            <a:r>
              <a:rPr lang="en-US" dirty="0"/>
              <a:t>Clue: In photo B, the eyes aren’t lined up well, the skin looks too smooth, the background is blurry, and the ear and hair have strange details.</a:t>
            </a:r>
          </a:p>
        </p:txBody>
      </p:sp>
      <p:sp>
        <p:nvSpPr>
          <p:cNvPr id="4" name="Slide Number Placeholder 3"/>
          <p:cNvSpPr>
            <a:spLocks noGrp="1"/>
          </p:cNvSpPr>
          <p:nvPr>
            <p:ph type="sldNum" sz="quarter" idx="5"/>
          </p:nvPr>
        </p:nvSpPr>
        <p:spPr/>
        <p:txBody>
          <a:bodyPr/>
          <a:lstStyle/>
          <a:p>
            <a:fld id="{10895658-EA1F-4910-80AB-4DA76E167475}" type="slidenum">
              <a:rPr lang="en-US" smtClean="0"/>
              <a:t>28</a:t>
            </a:fld>
            <a:endParaRPr lang="en-US" dirty="0"/>
          </a:p>
        </p:txBody>
      </p:sp>
    </p:spTree>
    <p:extLst>
      <p:ext uri="{BB962C8B-B14F-4D97-AF65-F5344CB8AC3E}">
        <p14:creationId xmlns:p14="http://schemas.microsoft.com/office/powerpoint/2010/main" val="3519345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FCA19-ED02-03DC-1396-88FAB826E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277C2-F36E-BEB2-2620-A6D562DEA3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1D9DC1-B7BF-13C8-50AC-461C1AA0840D}"/>
              </a:ext>
            </a:extLst>
          </p:cNvPr>
          <p:cNvSpPr>
            <a:spLocks noGrp="1"/>
          </p:cNvSpPr>
          <p:nvPr>
            <p:ph type="body" idx="1"/>
          </p:nvPr>
        </p:nvSpPr>
        <p:spPr/>
        <p:txBody>
          <a:bodyPr/>
          <a:lstStyle/>
          <a:p>
            <a:r>
              <a:rPr lang="en-US" b="1" dirty="0"/>
              <a:t>Image B is real. </a:t>
            </a:r>
          </a:p>
          <a:p>
            <a:r>
              <a:rPr lang="en-US" dirty="0"/>
              <a:t>Clue: In photo A, the glasses look a bit weird and don’t fit the face properly, the hair has some strange blurry parts and shiny spots that don’t look real, and the background looks blurry and messy.</a:t>
            </a:r>
          </a:p>
        </p:txBody>
      </p:sp>
      <p:sp>
        <p:nvSpPr>
          <p:cNvPr id="4" name="Slide Number Placeholder 3">
            <a:extLst>
              <a:ext uri="{FF2B5EF4-FFF2-40B4-BE49-F238E27FC236}">
                <a16:creationId xmlns:a16="http://schemas.microsoft.com/office/drawing/2014/main" id="{4DACA108-5B7E-544C-7A91-04C513494276}"/>
              </a:ext>
            </a:extLst>
          </p:cNvPr>
          <p:cNvSpPr>
            <a:spLocks noGrp="1"/>
          </p:cNvSpPr>
          <p:nvPr>
            <p:ph type="sldNum" sz="quarter" idx="5"/>
          </p:nvPr>
        </p:nvSpPr>
        <p:spPr/>
        <p:txBody>
          <a:bodyPr/>
          <a:lstStyle/>
          <a:p>
            <a:fld id="{10895658-EA1F-4910-80AB-4DA76E167475}" type="slidenum">
              <a:rPr lang="en-US" smtClean="0"/>
              <a:t>29</a:t>
            </a:fld>
            <a:endParaRPr lang="en-US" dirty="0"/>
          </a:p>
        </p:txBody>
      </p:sp>
    </p:spTree>
    <p:extLst>
      <p:ext uri="{BB962C8B-B14F-4D97-AF65-F5344CB8AC3E}">
        <p14:creationId xmlns:p14="http://schemas.microsoft.com/office/powerpoint/2010/main" val="2932612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Notes for Facilitators</a:t>
            </a:r>
          </a:p>
          <a:p>
            <a:pPr>
              <a:buNone/>
            </a:pPr>
            <a:r>
              <a:rPr lang="en-US" dirty="0"/>
              <a:t>At the beginning of a training session, we suggest conducting a fun activity that will help highlight the importance of verifying information before believing or sharing it. To set the stage, you may start with a story: </a:t>
            </a:r>
            <a:r>
              <a:rPr lang="en-US" sz="1200" dirty="0">
                <a:effectLst/>
                <a:latin typeface="Segoe UI" panose="020B0502040204020203" pitchFamily="34" charset="0"/>
              </a:rPr>
              <a:t>A daughter asks her mother why she always cuts off the head and tail of the fish before cooking. The mother shrugs—she learned it from her own mother. Curious, the daughter asks her grandmother, who explains it was simply because her pots were too small back then. The message? Don't accept things blindly—always ask why. </a:t>
            </a:r>
            <a:endParaRPr lang="en-US" dirty="0"/>
          </a:p>
          <a:p>
            <a:pPr>
              <a:buNone/>
            </a:pPr>
            <a:endParaRPr lang="en-US" b="1" dirty="0"/>
          </a:p>
          <a:p>
            <a:pPr>
              <a:buNone/>
            </a:pPr>
            <a:r>
              <a:rPr lang="en-US" b="1" dirty="0"/>
              <a:t>Activity Name:</a:t>
            </a:r>
            <a:r>
              <a:rPr lang="en-US" dirty="0"/>
              <a:t> </a:t>
            </a:r>
            <a:r>
              <a:rPr lang="en-US" i="1" dirty="0"/>
              <a:t>Truth or Trick?</a:t>
            </a:r>
            <a:br>
              <a:rPr lang="en-US" dirty="0"/>
            </a:br>
            <a:r>
              <a:rPr lang="en-US" b="1" dirty="0"/>
              <a:t>⏱ Duration:</a:t>
            </a:r>
            <a:r>
              <a:rPr lang="en-US" dirty="0"/>
              <a:t> 10–15 minutes</a:t>
            </a:r>
          </a:p>
          <a:p>
            <a:pPr>
              <a:buNone/>
            </a:pPr>
            <a:r>
              <a:rPr lang="en-US" b="1" dirty="0"/>
              <a:t>Instructions:</a:t>
            </a:r>
            <a:endParaRPr lang="en-US" dirty="0"/>
          </a:p>
          <a:p>
            <a:pPr>
              <a:buFont typeface="+mj-lt"/>
              <a:buAutoNum type="arabicPeriod"/>
            </a:pPr>
            <a:r>
              <a:rPr lang="en-US" dirty="0"/>
              <a:t>Read each statement aloud.</a:t>
            </a:r>
          </a:p>
          <a:p>
            <a:pPr>
              <a:buFont typeface="+mj-lt"/>
              <a:buAutoNum type="arabicPeriod"/>
            </a:pPr>
            <a:r>
              <a:rPr lang="en-US" dirty="0"/>
              <a:t>Ask participants to:</a:t>
            </a:r>
          </a:p>
          <a:p>
            <a:pPr marL="742950" lvl="1" indent="-285750">
              <a:buFont typeface="+mj-lt"/>
              <a:buAutoNum type="arabicPeriod"/>
            </a:pPr>
            <a:r>
              <a:rPr lang="en-US" dirty="0"/>
              <a:t>Raise their hand if they think it is </a:t>
            </a:r>
            <a:r>
              <a:rPr lang="en-US" b="1" dirty="0"/>
              <a:t>True</a:t>
            </a:r>
            <a:endParaRPr lang="en-US" dirty="0"/>
          </a:p>
          <a:p>
            <a:pPr marL="742950" lvl="1" indent="-285750">
              <a:buFont typeface="+mj-lt"/>
              <a:buAutoNum type="arabicPeriod"/>
            </a:pPr>
            <a:r>
              <a:rPr lang="en-US" dirty="0"/>
              <a:t>Keep their hand down if they think it is </a:t>
            </a:r>
            <a:r>
              <a:rPr lang="en-US" b="1" dirty="0"/>
              <a:t>False</a:t>
            </a:r>
            <a:endParaRPr lang="en-US" dirty="0"/>
          </a:p>
          <a:p>
            <a:pPr>
              <a:buFont typeface="+mj-lt"/>
              <a:buAutoNum type="arabicPeriod"/>
            </a:pPr>
            <a:r>
              <a:rPr lang="en-US" dirty="0"/>
              <a:t>After each statement, clarify that this is a </a:t>
            </a:r>
            <a:r>
              <a:rPr lang="en-US" b="1" dirty="0"/>
              <a:t>myth</a:t>
            </a:r>
            <a:r>
              <a:rPr lang="en-US" dirty="0"/>
              <a:t>, and explain why.</a:t>
            </a:r>
          </a:p>
          <a:p>
            <a:pPr>
              <a:buNone/>
            </a:pPr>
            <a:endParaRPr lang="en-US" b="1" dirty="0"/>
          </a:p>
          <a:p>
            <a:pPr>
              <a:buNone/>
            </a:pPr>
            <a:r>
              <a:rPr lang="en-US" b="1" dirty="0"/>
              <a:t>“When you sing while bathing, you will see ghosts.”</a:t>
            </a:r>
          </a:p>
          <a:p>
            <a:pPr>
              <a:buNone/>
            </a:pPr>
            <a:r>
              <a:rPr lang="en-US" b="1" dirty="0"/>
              <a:t>❌ Myth</a:t>
            </a:r>
            <a:br>
              <a:rPr lang="en-US" dirty="0"/>
            </a:br>
            <a:r>
              <a:rPr lang="en-US" b="1" dirty="0"/>
              <a:t>Explanation:</a:t>
            </a:r>
            <a:r>
              <a:rPr lang="en-US" dirty="0"/>
              <a:t> Singing in the bathroom won’t make you see ghosts. This may have been told to discourage kids from being too noisy while bathing.</a:t>
            </a:r>
            <a:br>
              <a:rPr lang="en-US" dirty="0"/>
            </a:br>
            <a:endParaRPr lang="en-US" dirty="0"/>
          </a:p>
          <a:p>
            <a:pPr>
              <a:buNone/>
            </a:pPr>
            <a:r>
              <a:rPr lang="en-US" b="1" dirty="0"/>
              <a:t>“If you swallow orange seeds, an orange tree will grow in your stomach.”</a:t>
            </a:r>
          </a:p>
          <a:p>
            <a:pPr>
              <a:buNone/>
            </a:pPr>
            <a:r>
              <a:rPr lang="en-US" b="1" dirty="0"/>
              <a:t>❌ Myth</a:t>
            </a:r>
            <a:br>
              <a:rPr lang="en-US" dirty="0"/>
            </a:br>
            <a:r>
              <a:rPr lang="en-US" b="1" dirty="0"/>
              <a:t>Explanation:</a:t>
            </a:r>
            <a:r>
              <a:rPr lang="en-US" dirty="0"/>
              <a:t> Seeds can’t grow in your stomach—it’s too dark and acidic. Plants need soil, sunlight, and water.</a:t>
            </a:r>
          </a:p>
          <a:p>
            <a:pPr>
              <a:buNone/>
            </a:pPr>
            <a:endParaRPr lang="en-US" dirty="0"/>
          </a:p>
          <a:p>
            <a:pPr>
              <a:buNone/>
            </a:pPr>
            <a:r>
              <a:rPr lang="en-US" b="1" dirty="0"/>
              <a:t>“Swimming in a river can cause a boy to transform into a girl.”</a:t>
            </a:r>
          </a:p>
          <a:p>
            <a:pPr>
              <a:buNone/>
            </a:pPr>
            <a:r>
              <a:rPr lang="en-US" b="1" dirty="0"/>
              <a:t>❌ Myth</a:t>
            </a:r>
            <a:br>
              <a:rPr lang="en-US" dirty="0"/>
            </a:br>
            <a:r>
              <a:rPr lang="en-US" b="1" dirty="0"/>
              <a:t>Explanation:</a:t>
            </a:r>
            <a:r>
              <a:rPr lang="en-US" dirty="0"/>
              <a:t> This is a false belief, likely told to scare boys from swimming in rivers to keep them safe from drowning.</a:t>
            </a:r>
            <a:br>
              <a:rPr lang="en-US" dirty="0"/>
            </a:br>
            <a:endParaRPr lang="en-US" dirty="0"/>
          </a:p>
          <a:p>
            <a:pPr>
              <a:buNone/>
            </a:pPr>
            <a:r>
              <a:rPr lang="en-US" b="1" dirty="0"/>
              <a:t>Optional (if time allows):</a:t>
            </a:r>
            <a:br>
              <a:rPr lang="en-US" dirty="0"/>
            </a:br>
            <a:r>
              <a:rPr lang="en-US" dirty="0"/>
              <a:t>Invite participants to share strange or funny beliefs they've heard, and talk about how we can check if they’re true before repeating them.</a:t>
            </a:r>
          </a:p>
        </p:txBody>
      </p:sp>
      <p:sp>
        <p:nvSpPr>
          <p:cNvPr id="4" name="Slide Number Placeholder 3"/>
          <p:cNvSpPr>
            <a:spLocks noGrp="1"/>
          </p:cNvSpPr>
          <p:nvPr>
            <p:ph type="sldNum" sz="quarter" idx="5"/>
          </p:nvPr>
        </p:nvSpPr>
        <p:spPr/>
        <p:txBody>
          <a:bodyPr/>
          <a:lstStyle/>
          <a:p>
            <a:fld id="{10895658-EA1F-4910-80AB-4DA76E167475}" type="slidenum">
              <a:rPr lang="en-US" smtClean="0"/>
              <a:t>3</a:t>
            </a:fld>
            <a:endParaRPr lang="en-US" dirty="0"/>
          </a:p>
        </p:txBody>
      </p:sp>
    </p:spTree>
    <p:extLst>
      <p:ext uri="{BB962C8B-B14F-4D97-AF65-F5344CB8AC3E}">
        <p14:creationId xmlns:p14="http://schemas.microsoft.com/office/powerpoint/2010/main" val="4886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00078-355D-1EE6-FBA1-DD326B37A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271C60-0578-2A64-1C03-59539DB7E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80DA11-FEAC-712E-5D3D-96BF78BC79CF}"/>
              </a:ext>
            </a:extLst>
          </p:cNvPr>
          <p:cNvSpPr>
            <a:spLocks noGrp="1"/>
          </p:cNvSpPr>
          <p:nvPr>
            <p:ph type="body" idx="1"/>
          </p:nvPr>
        </p:nvSpPr>
        <p:spPr/>
        <p:txBody>
          <a:bodyPr/>
          <a:lstStyle/>
          <a:p>
            <a:r>
              <a:rPr lang="en-US" b="1" dirty="0"/>
              <a:t>Image A is real. </a:t>
            </a:r>
          </a:p>
          <a:p>
            <a:r>
              <a:rPr lang="en-US" dirty="0"/>
              <a:t>Clue: In photo B, the background looks strangely blurry, especially around the hair and shoulders, which seem to blend into it in a weird way. Also, the lighting on the face doesn’t match the rest of the picture.</a:t>
            </a:r>
          </a:p>
        </p:txBody>
      </p:sp>
      <p:sp>
        <p:nvSpPr>
          <p:cNvPr id="4" name="Slide Number Placeholder 3">
            <a:extLst>
              <a:ext uri="{FF2B5EF4-FFF2-40B4-BE49-F238E27FC236}">
                <a16:creationId xmlns:a16="http://schemas.microsoft.com/office/drawing/2014/main" id="{7DFC470F-9166-B8C6-DD35-67314D8296B6}"/>
              </a:ext>
            </a:extLst>
          </p:cNvPr>
          <p:cNvSpPr>
            <a:spLocks noGrp="1"/>
          </p:cNvSpPr>
          <p:nvPr>
            <p:ph type="sldNum" sz="quarter" idx="5"/>
          </p:nvPr>
        </p:nvSpPr>
        <p:spPr/>
        <p:txBody>
          <a:bodyPr/>
          <a:lstStyle/>
          <a:p>
            <a:fld id="{10895658-EA1F-4910-80AB-4DA76E167475}" type="slidenum">
              <a:rPr lang="en-US" smtClean="0"/>
              <a:t>30</a:t>
            </a:fld>
            <a:endParaRPr lang="en-US" dirty="0"/>
          </a:p>
        </p:txBody>
      </p:sp>
    </p:spTree>
    <p:extLst>
      <p:ext uri="{BB962C8B-B14F-4D97-AF65-F5344CB8AC3E}">
        <p14:creationId xmlns:p14="http://schemas.microsoft.com/office/powerpoint/2010/main" val="2906857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C22E7-A552-0935-1DB7-72F894837C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BF30F5-7B4F-C2EA-DE2D-AD66B1C50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697586-9E29-FF49-1089-212513A84091}"/>
              </a:ext>
            </a:extLst>
          </p:cNvPr>
          <p:cNvSpPr>
            <a:spLocks noGrp="1"/>
          </p:cNvSpPr>
          <p:nvPr>
            <p:ph type="body" idx="1"/>
          </p:nvPr>
        </p:nvSpPr>
        <p:spPr/>
        <p:txBody>
          <a:bodyPr/>
          <a:lstStyle/>
          <a:p>
            <a:r>
              <a:rPr lang="en-US" b="1" dirty="0"/>
              <a:t>Image A is real. </a:t>
            </a:r>
          </a:p>
          <a:p>
            <a:r>
              <a:rPr lang="en-US" dirty="0"/>
              <a:t>Clue: In photo B, the background is weirdly blurry, and the hair and shoulders look like they’re melting into it. The light on the face also doesn’t match the rest of the picture.</a:t>
            </a:r>
          </a:p>
        </p:txBody>
      </p:sp>
      <p:sp>
        <p:nvSpPr>
          <p:cNvPr id="4" name="Slide Number Placeholder 3">
            <a:extLst>
              <a:ext uri="{FF2B5EF4-FFF2-40B4-BE49-F238E27FC236}">
                <a16:creationId xmlns:a16="http://schemas.microsoft.com/office/drawing/2014/main" id="{7A27CE30-DE64-DC92-E4B3-369DF2FE48D0}"/>
              </a:ext>
            </a:extLst>
          </p:cNvPr>
          <p:cNvSpPr>
            <a:spLocks noGrp="1"/>
          </p:cNvSpPr>
          <p:nvPr>
            <p:ph type="sldNum" sz="quarter" idx="5"/>
          </p:nvPr>
        </p:nvSpPr>
        <p:spPr/>
        <p:txBody>
          <a:bodyPr/>
          <a:lstStyle/>
          <a:p>
            <a:fld id="{10895658-EA1F-4910-80AB-4DA76E167475}" type="slidenum">
              <a:rPr lang="en-US" smtClean="0"/>
              <a:t>31</a:t>
            </a:fld>
            <a:endParaRPr lang="en-US" dirty="0"/>
          </a:p>
        </p:txBody>
      </p:sp>
    </p:spTree>
    <p:extLst>
      <p:ext uri="{BB962C8B-B14F-4D97-AF65-F5344CB8AC3E}">
        <p14:creationId xmlns:p14="http://schemas.microsoft.com/office/powerpoint/2010/main" val="3011300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62370-C114-30CA-837F-FC962B8EF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90DBA-9DEB-C6E6-D923-3C07AA17B7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42F90-0DC8-2801-E8B3-1F48B83BAAF0}"/>
              </a:ext>
            </a:extLst>
          </p:cNvPr>
          <p:cNvSpPr>
            <a:spLocks noGrp="1"/>
          </p:cNvSpPr>
          <p:nvPr>
            <p:ph type="body" idx="1"/>
          </p:nvPr>
        </p:nvSpPr>
        <p:spPr/>
        <p:txBody>
          <a:bodyPr/>
          <a:lstStyle/>
          <a:p>
            <a:r>
              <a:rPr lang="en-US" b="1" dirty="0"/>
              <a:t>Image B is real. </a:t>
            </a:r>
          </a:p>
          <a:p>
            <a:r>
              <a:rPr lang="en-US" dirty="0"/>
              <a:t>Clue: In photo A, the glasses look a bit strange and don’t sit naturally on the face, the background has weird lines and shapes that don’t make sense, and the hair looks too smooth or blurry in </a:t>
            </a:r>
            <a:r>
              <a:rPr lang="en-US"/>
              <a:t>some spots.</a:t>
            </a:r>
            <a:endParaRPr lang="en-US" dirty="0"/>
          </a:p>
        </p:txBody>
      </p:sp>
      <p:sp>
        <p:nvSpPr>
          <p:cNvPr id="4" name="Slide Number Placeholder 3">
            <a:extLst>
              <a:ext uri="{FF2B5EF4-FFF2-40B4-BE49-F238E27FC236}">
                <a16:creationId xmlns:a16="http://schemas.microsoft.com/office/drawing/2014/main" id="{69A01881-46FF-FB63-D5D4-9DA4782BAEB8}"/>
              </a:ext>
            </a:extLst>
          </p:cNvPr>
          <p:cNvSpPr>
            <a:spLocks noGrp="1"/>
          </p:cNvSpPr>
          <p:nvPr>
            <p:ph type="sldNum" sz="quarter" idx="5"/>
          </p:nvPr>
        </p:nvSpPr>
        <p:spPr/>
        <p:txBody>
          <a:bodyPr/>
          <a:lstStyle/>
          <a:p>
            <a:fld id="{10895658-EA1F-4910-80AB-4DA76E167475}" type="slidenum">
              <a:rPr lang="en-US" smtClean="0"/>
              <a:t>32</a:t>
            </a:fld>
            <a:endParaRPr lang="en-US" dirty="0"/>
          </a:p>
        </p:txBody>
      </p:sp>
    </p:spTree>
    <p:extLst>
      <p:ext uri="{BB962C8B-B14F-4D97-AF65-F5344CB8AC3E}">
        <p14:creationId xmlns:p14="http://schemas.microsoft.com/office/powerpoint/2010/main" val="4089516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for Facilitators:</a:t>
            </a:r>
            <a:br>
              <a:rPr lang="en-US" dirty="0"/>
            </a:br>
            <a:r>
              <a:rPr lang="en-US" dirty="0"/>
              <a:t>If you have more time or multiple sessions with learners, consider taking them through these two presentations. For additional related training materials, please visit: </a:t>
            </a:r>
            <a:r>
              <a:rPr lang="en-US" dirty="0">
                <a:hlinkClick r:id="rId3"/>
              </a:rPr>
              <a:t>https://www.cip.uw.edu/misinfoday-library</a:t>
            </a:r>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33</a:t>
            </a:fld>
            <a:endParaRPr lang="en-US" dirty="0"/>
          </a:p>
        </p:txBody>
      </p:sp>
    </p:spTree>
    <p:extLst>
      <p:ext uri="{BB962C8B-B14F-4D97-AF65-F5344CB8AC3E}">
        <p14:creationId xmlns:p14="http://schemas.microsoft.com/office/powerpoint/2010/main" val="4272918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Misinformation</a:t>
            </a:r>
            <a:r>
              <a:rPr lang="en-US" dirty="0"/>
              <a:t> is when someone shares something that’s false or not completely correct, even if they didn’t mean to mislead anyone. It happens when someone thinks they’re sharing the truth, but the information they’re sharing isn’t accurate. The important thing to remember is that </a:t>
            </a:r>
            <a:r>
              <a:rPr lang="en-US" b="1" dirty="0"/>
              <a:t>misinformation isn’t spread on purpose - </a:t>
            </a:r>
            <a:r>
              <a:rPr lang="en-US" dirty="0"/>
              <a:t>people usually share it because they believe it’s true. Even though it’s not meant to harm anyone, it can still cause problems or confusion.</a:t>
            </a:r>
          </a:p>
        </p:txBody>
      </p:sp>
      <p:sp>
        <p:nvSpPr>
          <p:cNvPr id="4" name="Slide Number Placeholder 3"/>
          <p:cNvSpPr>
            <a:spLocks noGrp="1"/>
          </p:cNvSpPr>
          <p:nvPr>
            <p:ph type="sldNum" sz="quarter" idx="5"/>
          </p:nvPr>
        </p:nvSpPr>
        <p:spPr/>
        <p:txBody>
          <a:bodyPr/>
          <a:lstStyle/>
          <a:p>
            <a:fld id="{10895658-EA1F-4910-80AB-4DA76E167475}" type="slidenum">
              <a:rPr lang="en-US" smtClean="0"/>
              <a:t>4</a:t>
            </a:fld>
            <a:endParaRPr lang="en-US" dirty="0"/>
          </a:p>
        </p:txBody>
      </p:sp>
    </p:spTree>
    <p:extLst>
      <p:ext uri="{BB962C8B-B14F-4D97-AF65-F5344CB8AC3E}">
        <p14:creationId xmlns:p14="http://schemas.microsoft.com/office/powerpoint/2010/main" val="3220218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Let’s start with a very simple example. There’s a common myth in many African countries that eating a lot of sugary foods like candies or sweets will cause worms (intestinal parasites). While poor hygiene (like eating with dirty hands or consuming contaminated food) can lead to worms, </a:t>
            </a:r>
            <a:r>
              <a:rPr lang="en-US" b="1" dirty="0"/>
              <a:t>eating sweets alone does not cause worms</a:t>
            </a:r>
            <a:r>
              <a:rPr lang="en-US" dirty="0"/>
              <a:t>. The real cause is exposure to parasites through unclean food, water, or environments — not sugar itself.</a:t>
            </a:r>
          </a:p>
          <a:p>
            <a:pPr>
              <a:buNone/>
            </a:pPr>
            <a:endParaRPr lang="en-US" dirty="0"/>
          </a:p>
          <a:p>
            <a:pPr>
              <a:buNone/>
            </a:pPr>
            <a:r>
              <a:rPr lang="en-US" b="1" dirty="0"/>
              <a:t>Note for Facilitators:</a:t>
            </a:r>
            <a:br>
              <a:rPr lang="en-US" dirty="0"/>
            </a:br>
            <a:r>
              <a:rPr lang="en-US" dirty="0"/>
              <a:t>Talk to your learners about these questions:</a:t>
            </a:r>
          </a:p>
          <a:p>
            <a:pPr marL="171450" indent="-171450">
              <a:buFont typeface="Arial" panose="020B0604020202020204" pitchFamily="34" charset="0"/>
              <a:buChar char="•"/>
            </a:pPr>
            <a:r>
              <a:rPr lang="en-US" b="1" dirty="0"/>
              <a:t>Why might someone share this myth?</a:t>
            </a:r>
          </a:p>
          <a:p>
            <a:pPr marL="0" indent="0">
              <a:buFont typeface="Arial" panose="020B0604020202020204" pitchFamily="34" charset="0"/>
              <a:buNone/>
            </a:pPr>
            <a:r>
              <a:rPr lang="en-US" i="1" dirty="0"/>
              <a:t>Possible answer:</a:t>
            </a:r>
            <a:r>
              <a:rPr lang="en-US" dirty="0"/>
              <a:t> Adults might share this myth because they want to protect children. Since worms are common in places with dirty food or water, they use this story to warn kids. It’s easier to say "sweets cause worms" than to explain all the real reasons.</a:t>
            </a:r>
          </a:p>
          <a:p>
            <a:pPr marL="171450" indent="-171450">
              <a:buFont typeface="Arial" panose="020B0604020202020204" pitchFamily="34" charset="0"/>
              <a:buChar char="•"/>
            </a:pPr>
            <a:r>
              <a:rPr lang="en-US" b="1" dirty="0"/>
              <a:t>Why is this considered misinformation?</a:t>
            </a:r>
          </a:p>
          <a:p>
            <a:pPr marL="0" indent="0">
              <a:buFont typeface="Arial" panose="020B0604020202020204" pitchFamily="34" charset="0"/>
              <a:buNone/>
            </a:pPr>
            <a:r>
              <a:rPr lang="en-US" i="1" dirty="0"/>
              <a:t>Possible answer:</a:t>
            </a:r>
            <a:r>
              <a:rPr lang="en-US" b="1" i="1" dirty="0"/>
              <a:t> </a:t>
            </a:r>
            <a:r>
              <a:rPr lang="en-US" dirty="0"/>
              <a:t>It’s misinformation because sweets don't cause worms. Worms come from germs in dirty food, water, or from not washing hands. Saying sweets cause worms can confuse people and make them forget the real ways to stay healthy.</a:t>
            </a:r>
          </a:p>
        </p:txBody>
      </p:sp>
      <p:sp>
        <p:nvSpPr>
          <p:cNvPr id="4" name="Slide Number Placeholder 3"/>
          <p:cNvSpPr>
            <a:spLocks noGrp="1"/>
          </p:cNvSpPr>
          <p:nvPr>
            <p:ph type="sldNum" sz="quarter" idx="5"/>
          </p:nvPr>
        </p:nvSpPr>
        <p:spPr/>
        <p:txBody>
          <a:bodyPr/>
          <a:lstStyle/>
          <a:p>
            <a:fld id="{10895658-EA1F-4910-80AB-4DA76E167475}" type="slidenum">
              <a:rPr lang="en-US" smtClean="0"/>
              <a:t>5</a:t>
            </a:fld>
            <a:endParaRPr lang="en-US" dirty="0"/>
          </a:p>
        </p:txBody>
      </p:sp>
    </p:spTree>
    <p:extLst>
      <p:ext uri="{BB962C8B-B14F-4D97-AF65-F5344CB8AC3E}">
        <p14:creationId xmlns:p14="http://schemas.microsoft.com/office/powerpoint/2010/main" val="2773413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69E78-8B1A-0F1E-F2D7-C3510C2B3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21936-6B95-EDC4-9F79-9D32B24C0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D5EDD-DB5F-6833-840F-8752ED269B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Disinformation</a:t>
            </a:r>
            <a:r>
              <a:rPr lang="en-US" dirty="0"/>
              <a:t> is when false or misleading information is </a:t>
            </a:r>
            <a:r>
              <a:rPr lang="en-US" b="1" dirty="0"/>
              <a:t>shared on purpose</a:t>
            </a:r>
            <a:r>
              <a:rPr lang="en-US" dirty="0"/>
              <a:t>, usually to achieve something like making money, gaining power, or hurting someone's reputation. It might have a bit of truth in it, but it’s usually </a:t>
            </a:r>
            <a:r>
              <a:rPr lang="en-US" b="1" dirty="0"/>
              <a:t>twisted or exaggerated </a:t>
            </a:r>
            <a:r>
              <a:rPr lang="en-US" dirty="0"/>
              <a:t>to make it look different from what really happened. Disinformation in politics or business may be part of a </a:t>
            </a:r>
            <a:r>
              <a:rPr lang="en-US" b="1" dirty="0"/>
              <a:t>larger plan or campaign</a:t>
            </a:r>
            <a:r>
              <a:rPr lang="en-US" dirty="0"/>
              <a:t>. It involves spreading multiple pieces of false information in an attempt to influence the way large number of people think or act to </a:t>
            </a:r>
            <a:r>
              <a:rPr lang="lt-LT" dirty="0"/>
              <a:t>someone‘s</a:t>
            </a:r>
            <a:r>
              <a:rPr lang="en-US" dirty="0"/>
              <a:t> advantage.</a:t>
            </a:r>
          </a:p>
        </p:txBody>
      </p:sp>
      <p:sp>
        <p:nvSpPr>
          <p:cNvPr id="4" name="Slide Number Placeholder 3">
            <a:extLst>
              <a:ext uri="{FF2B5EF4-FFF2-40B4-BE49-F238E27FC236}">
                <a16:creationId xmlns:a16="http://schemas.microsoft.com/office/drawing/2014/main" id="{34C9837C-5EE9-7DFF-AB91-39514E0AF365}"/>
              </a:ext>
            </a:extLst>
          </p:cNvPr>
          <p:cNvSpPr>
            <a:spLocks noGrp="1"/>
          </p:cNvSpPr>
          <p:nvPr>
            <p:ph type="sldNum" sz="quarter" idx="5"/>
          </p:nvPr>
        </p:nvSpPr>
        <p:spPr/>
        <p:txBody>
          <a:bodyPr/>
          <a:lstStyle/>
          <a:p>
            <a:fld id="{10895658-EA1F-4910-80AB-4DA76E167475}" type="slidenum">
              <a:rPr lang="en-US" smtClean="0"/>
              <a:t>6</a:t>
            </a:fld>
            <a:endParaRPr lang="en-US" dirty="0"/>
          </a:p>
        </p:txBody>
      </p:sp>
    </p:spTree>
    <p:extLst>
      <p:ext uri="{BB962C8B-B14F-4D97-AF65-F5344CB8AC3E}">
        <p14:creationId xmlns:p14="http://schemas.microsoft.com/office/powerpoint/2010/main" val="1965865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84092-07ED-2363-1763-06279FCFDC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F74C6C-4F1D-FF94-8031-F381BC043B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AA51B-728D-0755-8B2A-898C3EEDC4AC}"/>
              </a:ext>
            </a:extLst>
          </p:cNvPr>
          <p:cNvSpPr>
            <a:spLocks noGrp="1"/>
          </p:cNvSpPr>
          <p:nvPr>
            <p:ph type="body" idx="1"/>
          </p:nvPr>
        </p:nvSpPr>
        <p:spPr/>
        <p:txBody>
          <a:bodyPr/>
          <a:lstStyle/>
          <a:p>
            <a:pPr>
              <a:buNone/>
            </a:pPr>
            <a:r>
              <a:rPr lang="en-US" dirty="0"/>
              <a:t>During the COVID-19 pandemic, a lot of </a:t>
            </a:r>
            <a:r>
              <a:rPr lang="en-US" b="1" dirty="0"/>
              <a:t>false information</a:t>
            </a:r>
            <a:r>
              <a:rPr lang="en-US" dirty="0"/>
              <a:t> was shared in some African countries. People were told that the COVID-19 vaccines were unsafe and could even kill people. This false information spread quickly on social media, WhatsApp, and other online platforms. It caused a lot of fear and made people lose trust in the vaccine, so many people didn’t want to get vaccinated.</a:t>
            </a:r>
          </a:p>
          <a:p>
            <a:pPr>
              <a:buNone/>
            </a:pPr>
            <a:endParaRPr lang="en-US" dirty="0"/>
          </a:p>
          <a:p>
            <a:pPr>
              <a:buNone/>
            </a:pPr>
            <a:r>
              <a:rPr lang="en-US" b="1" dirty="0"/>
              <a:t>Note for Facilitators:</a:t>
            </a:r>
            <a:br>
              <a:rPr lang="en-US" dirty="0"/>
            </a:br>
            <a:r>
              <a:rPr lang="en-US" dirty="0"/>
              <a:t>Talk to your learners about these questions:</a:t>
            </a:r>
          </a:p>
          <a:p>
            <a:pPr>
              <a:buFont typeface="Arial" panose="020B0604020202020204" pitchFamily="34" charset="0"/>
              <a:buChar char="•"/>
            </a:pPr>
            <a:r>
              <a:rPr lang="en-US" b="1" dirty="0"/>
              <a:t> Why would someone create this kind of false information?</a:t>
            </a:r>
            <a:br>
              <a:rPr lang="en-US" dirty="0"/>
            </a:br>
            <a:r>
              <a:rPr lang="en-US" i="1" dirty="0"/>
              <a:t>Possible answer</a:t>
            </a:r>
            <a:r>
              <a:rPr lang="en-US" dirty="0"/>
              <a:t>: People might spread false information about vaccines to make others distrust the government or health experts, push their own political ideas, or get attention on social media. Some may even do it to make money by promoting other products. The goal is often to confuse, scare, or control people’s opinions.</a:t>
            </a:r>
          </a:p>
          <a:p>
            <a:pPr>
              <a:buFont typeface="Arial" panose="020B0604020202020204" pitchFamily="34" charset="0"/>
              <a:buChar char="•"/>
            </a:pPr>
            <a:r>
              <a:rPr lang="en-US" b="1" dirty="0"/>
              <a:t> Why is this considered disinformation?</a:t>
            </a:r>
            <a:br>
              <a:rPr lang="en-US" dirty="0"/>
            </a:br>
            <a:r>
              <a:rPr lang="en-US" i="1" dirty="0"/>
              <a:t>Possible answer</a:t>
            </a:r>
            <a:r>
              <a:rPr lang="en-US" dirty="0"/>
              <a:t>: This false information was shared on purpose to change how people felt about vaccines. It was spread by social media influencers, conspiracy theorists, and sometimes even political figures who wanted to cause confusion. The goal was to mislead people, not to help or educate them.</a:t>
            </a:r>
          </a:p>
        </p:txBody>
      </p:sp>
      <p:sp>
        <p:nvSpPr>
          <p:cNvPr id="4" name="Slide Number Placeholder 3">
            <a:extLst>
              <a:ext uri="{FF2B5EF4-FFF2-40B4-BE49-F238E27FC236}">
                <a16:creationId xmlns:a16="http://schemas.microsoft.com/office/drawing/2014/main" id="{9C1870CD-3D73-1056-8869-A2235F3DECCA}"/>
              </a:ext>
            </a:extLst>
          </p:cNvPr>
          <p:cNvSpPr>
            <a:spLocks noGrp="1"/>
          </p:cNvSpPr>
          <p:nvPr>
            <p:ph type="sldNum" sz="quarter" idx="5"/>
          </p:nvPr>
        </p:nvSpPr>
        <p:spPr/>
        <p:txBody>
          <a:bodyPr/>
          <a:lstStyle/>
          <a:p>
            <a:fld id="{10895658-EA1F-4910-80AB-4DA76E167475}" type="slidenum">
              <a:rPr lang="en-US" smtClean="0"/>
              <a:t>7</a:t>
            </a:fld>
            <a:endParaRPr lang="en-US" dirty="0"/>
          </a:p>
        </p:txBody>
      </p:sp>
    </p:spTree>
    <p:extLst>
      <p:ext uri="{BB962C8B-B14F-4D97-AF65-F5344CB8AC3E}">
        <p14:creationId xmlns:p14="http://schemas.microsoft.com/office/powerpoint/2010/main" val="2172365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4D288-6F74-E906-8A91-8A839891D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C564B9-0FA2-1F9B-85F7-1B99A460ED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0D3DF6-0D9E-347F-FF1F-5B9D2F08BA61}"/>
              </a:ext>
            </a:extLst>
          </p:cNvPr>
          <p:cNvSpPr>
            <a:spLocks noGrp="1"/>
          </p:cNvSpPr>
          <p:nvPr>
            <p:ph type="body" idx="1"/>
          </p:nvPr>
        </p:nvSpPr>
        <p:spPr/>
        <p:txBody>
          <a:bodyPr/>
          <a:lstStyle/>
          <a:p>
            <a:pPr>
              <a:buNone/>
            </a:pPr>
            <a:r>
              <a:rPr lang="en-US" b="1" dirty="0" err="1"/>
              <a:t>Malinformation</a:t>
            </a:r>
            <a:r>
              <a:rPr lang="en-US" dirty="0"/>
              <a:t> is true information that is shared with the intention of causing harm, distress, or damage to someone or something. It involves taking </a:t>
            </a:r>
            <a:r>
              <a:rPr lang="en-US" b="1" dirty="0"/>
              <a:t>real facts </a:t>
            </a:r>
            <a:r>
              <a:rPr lang="en-US" dirty="0"/>
              <a:t>or content and using them in a </a:t>
            </a:r>
            <a:r>
              <a:rPr lang="en-US" b="1" dirty="0"/>
              <a:t>misleading or harmful way</a:t>
            </a:r>
            <a:r>
              <a:rPr lang="en-US" dirty="0"/>
              <a:t>, often by sharing them out of context or with malicious intent.</a:t>
            </a:r>
          </a:p>
        </p:txBody>
      </p:sp>
      <p:sp>
        <p:nvSpPr>
          <p:cNvPr id="4" name="Slide Number Placeholder 3">
            <a:extLst>
              <a:ext uri="{FF2B5EF4-FFF2-40B4-BE49-F238E27FC236}">
                <a16:creationId xmlns:a16="http://schemas.microsoft.com/office/drawing/2014/main" id="{B4AFEBED-D768-2B92-3C15-0EE58E45AF27}"/>
              </a:ext>
            </a:extLst>
          </p:cNvPr>
          <p:cNvSpPr>
            <a:spLocks noGrp="1"/>
          </p:cNvSpPr>
          <p:nvPr>
            <p:ph type="sldNum" sz="quarter" idx="5"/>
          </p:nvPr>
        </p:nvSpPr>
        <p:spPr/>
        <p:txBody>
          <a:bodyPr/>
          <a:lstStyle/>
          <a:p>
            <a:fld id="{10895658-EA1F-4910-80AB-4DA76E167475}" type="slidenum">
              <a:rPr lang="en-US" smtClean="0"/>
              <a:t>8</a:t>
            </a:fld>
            <a:endParaRPr lang="en-US" dirty="0"/>
          </a:p>
        </p:txBody>
      </p:sp>
    </p:spTree>
    <p:extLst>
      <p:ext uri="{BB962C8B-B14F-4D97-AF65-F5344CB8AC3E}">
        <p14:creationId xmlns:p14="http://schemas.microsoft.com/office/powerpoint/2010/main" val="2542665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ADC87-0D80-9A94-0AA6-229AC51CB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38444-72FB-57E8-4628-D34664881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74C0C-4B63-CB71-B97A-22489BD85FEA}"/>
              </a:ext>
            </a:extLst>
          </p:cNvPr>
          <p:cNvSpPr>
            <a:spLocks noGrp="1"/>
          </p:cNvSpPr>
          <p:nvPr>
            <p:ph type="body" idx="1"/>
          </p:nvPr>
        </p:nvSpPr>
        <p:spPr/>
        <p:txBody>
          <a:bodyPr/>
          <a:lstStyle/>
          <a:p>
            <a:pPr>
              <a:buNone/>
            </a:pPr>
            <a:r>
              <a:rPr lang="en-US" dirty="0"/>
              <a:t>For example, a real photo could be taken during a school event of a boy crying after losing a sports competition. Later, another student shares the photo in a WhatsApp group with the caption, “Look who cries like a baby in public!” Even though the photo is real and not edited, it is used to shame and embarrass the boy.</a:t>
            </a:r>
          </a:p>
          <a:p>
            <a:pPr>
              <a:buNone/>
            </a:pPr>
            <a:r>
              <a:rPr lang="en-US" b="1" dirty="0"/>
              <a:t>Note for Facilitators:</a:t>
            </a:r>
          </a:p>
          <a:p>
            <a:pPr>
              <a:buNone/>
            </a:pPr>
            <a:r>
              <a:rPr lang="en-US" dirty="0"/>
              <a:t>Talk to your learners about these questions:</a:t>
            </a:r>
          </a:p>
          <a:p>
            <a:pPr>
              <a:buNone/>
            </a:pPr>
            <a:r>
              <a:rPr lang="en-US" b="1" dirty="0"/>
              <a:t>Why would someone share this kind of information in a harmful way?</a:t>
            </a:r>
            <a:br>
              <a:rPr lang="en-US" dirty="0"/>
            </a:br>
            <a:r>
              <a:rPr lang="en-US" b="1" dirty="0"/>
              <a:t>Possible answer:</a:t>
            </a:r>
            <a:r>
              <a:rPr lang="en-US" dirty="0"/>
              <a:t> The student may have shared it to bully or embarrass the classmate, to get attention or laughs from others, or to hurt the boy’s feelings on purpose. Sometimes people use real moments to shame others or make them look weak, especially on social media.</a:t>
            </a:r>
          </a:p>
          <a:p>
            <a:r>
              <a:rPr lang="en-US" b="1" dirty="0"/>
              <a:t>Why is this considered </a:t>
            </a:r>
            <a:r>
              <a:rPr lang="en-US" b="1" dirty="0" err="1"/>
              <a:t>malinformation</a:t>
            </a:r>
            <a:r>
              <a:rPr lang="en-US" b="1" dirty="0"/>
              <a:t>?</a:t>
            </a:r>
            <a:br>
              <a:rPr lang="en-US" dirty="0"/>
            </a:br>
            <a:r>
              <a:rPr lang="en-US" b="1" dirty="0"/>
              <a:t>Possible answer:</a:t>
            </a:r>
            <a:r>
              <a:rPr lang="en-US" dirty="0"/>
              <a:t> Because the photo is real, but it was shared in a harmful way to embarrass someone. The goal wasn’t to inform or help others—it was to shame and hurt. That makes it </a:t>
            </a:r>
            <a:r>
              <a:rPr lang="en-US" dirty="0" err="1"/>
              <a:t>malinformation</a:t>
            </a:r>
            <a:r>
              <a:rPr lang="en-US" dirty="0"/>
              <a:t>.</a:t>
            </a:r>
          </a:p>
        </p:txBody>
      </p:sp>
      <p:sp>
        <p:nvSpPr>
          <p:cNvPr id="4" name="Slide Number Placeholder 3">
            <a:extLst>
              <a:ext uri="{FF2B5EF4-FFF2-40B4-BE49-F238E27FC236}">
                <a16:creationId xmlns:a16="http://schemas.microsoft.com/office/drawing/2014/main" id="{FF3D4E60-DA03-10D6-CED1-D4D82C4308A4}"/>
              </a:ext>
            </a:extLst>
          </p:cNvPr>
          <p:cNvSpPr>
            <a:spLocks noGrp="1"/>
          </p:cNvSpPr>
          <p:nvPr>
            <p:ph type="sldNum" sz="quarter" idx="5"/>
          </p:nvPr>
        </p:nvSpPr>
        <p:spPr/>
        <p:txBody>
          <a:bodyPr/>
          <a:lstStyle/>
          <a:p>
            <a:fld id="{10895658-EA1F-4910-80AB-4DA76E167475}" type="slidenum">
              <a:rPr lang="en-US" smtClean="0"/>
              <a:t>9</a:t>
            </a:fld>
            <a:endParaRPr lang="en-US" dirty="0"/>
          </a:p>
        </p:txBody>
      </p:sp>
    </p:spTree>
    <p:extLst>
      <p:ext uri="{BB962C8B-B14F-4D97-AF65-F5344CB8AC3E}">
        <p14:creationId xmlns:p14="http://schemas.microsoft.com/office/powerpoint/2010/main" val="1947451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dirty="0"/>
              <a:t>Click to add title</a:t>
            </a:r>
          </a:p>
        </p:txBody>
      </p:sp>
    </p:spTree>
    <p:extLst>
      <p:ext uri="{BB962C8B-B14F-4D97-AF65-F5344CB8AC3E}">
        <p14:creationId xmlns:p14="http://schemas.microsoft.com/office/powerpoint/2010/main" val="670392170"/>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dirty="0"/>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dirty="0"/>
              <a:t>Click to add text </a:t>
            </a:r>
          </a:p>
          <a:p>
            <a:pPr marL="685800" lvl="1" indent="-228600"/>
            <a:r>
              <a:rPr lang="en-US" dirty="0"/>
              <a:t>Second level</a:t>
            </a:r>
          </a:p>
          <a:p>
            <a:pPr marL="1143000" lvl="2" indent="-228600"/>
            <a:r>
              <a:rPr lang="en-US" dirty="0"/>
              <a:t>Third level</a:t>
            </a:r>
          </a:p>
          <a:p>
            <a:pPr marL="1600200" lvl="3" indent="-228600"/>
            <a:r>
              <a:rPr lang="en-US" dirty="0"/>
              <a:t>Fourth level</a:t>
            </a:r>
          </a:p>
          <a:p>
            <a:pPr marL="2057400" lvl="4" indent="-228600"/>
            <a:r>
              <a:rPr lang="en-US" dirty="0"/>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dirty="0"/>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8189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dirty="0"/>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endParaRPr lang="en-US" dirty="0"/>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Presentation title</a:t>
            </a:r>
            <a:endParaRPr lang="en-US" dirty="0"/>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07368846"/>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dirty="0"/>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icon to insert table</a:t>
            </a:r>
          </a:p>
          <a:p>
            <a:endParaRPr lang="en-US" dirty="0"/>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23748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dirty="0"/>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Presentation title</a:t>
            </a:r>
            <a:endParaRPr lang="en-US" dirty="0"/>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endParaRPr lang="en-US" dirty="0"/>
          </a:p>
        </p:txBody>
      </p:sp>
    </p:spTree>
    <p:extLst>
      <p:ext uri="{BB962C8B-B14F-4D97-AF65-F5344CB8AC3E}">
        <p14:creationId xmlns:p14="http://schemas.microsoft.com/office/powerpoint/2010/main" val="193739902"/>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506966382"/>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17235676"/>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endParaRPr lang="en-US" dirty="0"/>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endParaRPr lang="en-US" dirty="0"/>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0696027"/>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guide id="4" pos="5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endParaRPr lang="en-US" dirty="0"/>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endParaRPr lang="en-US" dirty="0"/>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4770521"/>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881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dirty="0"/>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21514593"/>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dirty="0"/>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endParaRPr lang="en-US" dirty="0"/>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endParaRPr lang="en-US" dirty="0"/>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555004"/>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12/11/2023</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700" r:id="rId1"/>
    <p:sldLayoutId id="2147483666" r:id="rId2"/>
    <p:sldLayoutId id="2147483704" r:id="rId3"/>
    <p:sldLayoutId id="2147483702" r:id="rId4"/>
    <p:sldLayoutId id="2147483678" r:id="rId5"/>
    <p:sldLayoutId id="2147483681" r:id="rId6"/>
    <p:sldLayoutId id="2147483696" r:id="rId7"/>
    <p:sldLayoutId id="2147483691" r:id="rId8"/>
    <p:sldLayoutId id="2147483677" r:id="rId9"/>
    <p:sldLayoutId id="2147483699" r:id="rId10"/>
    <p:sldLayoutId id="2147483685" r:id="rId11"/>
    <p:sldLayoutId id="2147483676" r:id="rId12"/>
    <p:sldLayoutId id="2147483649"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5ACBF0"/>
          </p15:clr>
        </p15:guide>
        <p15:guide id="2" pos="1920" userDrawn="1">
          <p15:clr>
            <a:srgbClr val="F26B43"/>
          </p15:clr>
        </p15:guide>
        <p15:guide id="3" pos="5760" userDrawn="1">
          <p15:clr>
            <a:srgbClr val="F26B43"/>
          </p15:clr>
        </p15:guide>
        <p15:guide id="4" orient="horz" pos="2160" userDrawn="1">
          <p15:clr>
            <a:srgbClr val="F26B43"/>
          </p15:clr>
        </p15:guide>
        <p15:guide id="5" pos="1272" userDrawn="1">
          <p15:clr>
            <a:srgbClr val="9FCC3B"/>
          </p15:clr>
        </p15:guide>
        <p15:guide id="6" pos="2544" userDrawn="1">
          <p15:clr>
            <a:srgbClr val="9FCC3B"/>
          </p15:clr>
        </p15:guide>
        <p15:guide id="7" pos="5112" userDrawn="1">
          <p15:clr>
            <a:srgbClr val="9FCC3B"/>
          </p15:clr>
        </p15:guide>
        <p15:guide id="8" pos="6408" userDrawn="1">
          <p15:clr>
            <a:srgbClr val="9FCC3B"/>
          </p15:clr>
        </p15:guide>
        <p15:guide id="9" pos="3940" userDrawn="1">
          <p15:clr>
            <a:srgbClr val="F26B43"/>
          </p15:clr>
        </p15:guide>
        <p15:guide id="10" pos="7104"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hyperlink" Target="https://docs.google.com/presentation/d/1zm-U5Mx_TBlMbFiOyVb-oU30u5W01tFN/edit#slide=id.g21240c0ce3d_0_136"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https://docs.google.com/presentation/d/1XNYiUNCEU0gpIbrOen_3sG-QAaXBVPEbAD94YK53XGE/edit#slide=id.g14232fca127_0_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www.bbc.com/news/53525002"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974771" y="576943"/>
            <a:ext cx="6449786" cy="2785508"/>
          </a:xfrm>
        </p:spPr>
        <p:txBody>
          <a:bodyPr anchor="b">
            <a:normAutofit/>
          </a:bodyPr>
          <a:lstStyle/>
          <a:p>
            <a:pPr marL="0" lvl="0" indent="0" algn="r" rtl="0">
              <a:spcBef>
                <a:spcPts val="0"/>
              </a:spcBef>
              <a:spcAft>
                <a:spcPts val="0"/>
              </a:spcAft>
              <a:buNone/>
            </a:pPr>
            <a:r>
              <a:rPr lang="en-US" sz="3400" dirty="0"/>
              <a:t>P</a:t>
            </a:r>
            <a:r>
              <a:rPr lang="en-US" sz="3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resentation</a:t>
            </a:r>
            <a:r>
              <a:rPr lang="en-US" sz="3400" dirty="0"/>
              <a:t> for use by </a:t>
            </a:r>
            <a:br>
              <a:rPr lang="en-US" sz="3400" dirty="0"/>
            </a:br>
            <a:r>
              <a:rPr lang="en-US" sz="3400" dirty="0"/>
              <a:t>public librarians offering misinformation training for 12–15-year-olds</a:t>
            </a:r>
          </a:p>
        </p:txBody>
      </p:sp>
      <p:sp>
        <p:nvSpPr>
          <p:cNvPr id="7" name="Subtitle 2">
            <a:extLst>
              <a:ext uri="{FF2B5EF4-FFF2-40B4-BE49-F238E27FC236}">
                <a16:creationId xmlns:a16="http://schemas.microsoft.com/office/drawing/2014/main" id="{50F8BBAB-1B4E-0E09-F0D4-B6184F489F37}"/>
              </a:ext>
            </a:extLst>
          </p:cNvPr>
          <p:cNvSpPr>
            <a:spLocks noGrp="1"/>
          </p:cNvSpPr>
          <p:nvPr>
            <p:ph type="subTitle" idx="1"/>
          </p:nvPr>
        </p:nvSpPr>
        <p:spPr>
          <a:xfrm>
            <a:off x="4974772" y="3373686"/>
            <a:ext cx="6449785" cy="1029586"/>
          </a:xfrm>
        </p:spPr>
        <p:txBody>
          <a:bodyPr>
            <a:noAutofit/>
          </a:bodyPr>
          <a:lstStyle/>
          <a:p>
            <a:pPr marL="0" lvl="0" indent="0" algn="r" rtl="0">
              <a:lnSpc>
                <a:spcPct val="115000"/>
              </a:lnSpc>
              <a:spcBef>
                <a:spcPts val="1000"/>
              </a:spcBef>
              <a:spcAft>
                <a:spcPts val="0"/>
              </a:spcAft>
              <a:buNone/>
            </a:pPr>
            <a:r>
              <a:rPr lang="en-US" sz="2000" dirty="0"/>
              <a:t>Slides and notes for trainers compiled by Ugne Lipeikaite, EIFL Public Library Innovation </a:t>
            </a:r>
            <a:r>
              <a:rPr lang="en-US" sz="2000" dirty="0" err="1"/>
              <a:t>Programme</a:t>
            </a:r>
            <a:endParaRPr lang="en-US" sz="2000" dirty="0"/>
          </a:p>
          <a:p>
            <a:pPr marL="0" lvl="0" indent="0" algn="r" rtl="0">
              <a:lnSpc>
                <a:spcPct val="115000"/>
              </a:lnSpc>
              <a:spcBef>
                <a:spcPts val="1000"/>
              </a:spcBef>
              <a:spcAft>
                <a:spcPts val="0"/>
              </a:spcAft>
              <a:buNone/>
            </a:pPr>
            <a:r>
              <a:rPr lang="en-US" sz="2000" dirty="0"/>
              <a:t>Adapted from materials developed by the Center for an Informed Public at the University of Washington</a:t>
            </a:r>
          </a:p>
          <a:p>
            <a:pPr marL="0" lvl="0" indent="0" algn="r" rtl="0">
              <a:lnSpc>
                <a:spcPct val="115000"/>
              </a:lnSpc>
              <a:spcBef>
                <a:spcPts val="1000"/>
              </a:spcBef>
              <a:spcAft>
                <a:spcPts val="0"/>
              </a:spcAft>
              <a:buNone/>
            </a:pPr>
            <a:r>
              <a:rPr lang="en-US" sz="2000" dirty="0"/>
              <a:t>2025</a:t>
            </a:r>
          </a:p>
        </p:txBody>
      </p:sp>
      <p:sp>
        <p:nvSpPr>
          <p:cNvPr id="9" name="Slide Number Placeholder 3">
            <a:extLst>
              <a:ext uri="{FF2B5EF4-FFF2-40B4-BE49-F238E27FC236}">
                <a16:creationId xmlns:a16="http://schemas.microsoft.com/office/drawing/2014/main" id="{88E16613-04CA-424F-419E-BFE442ED7AFF}"/>
              </a:ext>
            </a:extLst>
          </p:cNvPr>
          <p:cNvSpPr>
            <a:spLocks noGrp="1"/>
          </p:cNvSpPr>
          <p:nvPr>
            <p:ph type="sldNum" sz="quarter" idx="12"/>
          </p:nvPr>
        </p:nvSpPr>
        <p:spPr>
          <a:xfrm>
            <a:off x="11123295" y="6352847"/>
            <a:ext cx="457200" cy="365125"/>
          </a:xfrm>
        </p:spPr>
        <p:txBody>
          <a:bodyPr/>
          <a:lstStyle/>
          <a:p>
            <a:pPr>
              <a:spcAft>
                <a:spcPts val="600"/>
              </a:spcAft>
            </a:pPr>
            <a:fld id="{B5CEABB6-07DC-46E8-9B57-56EC44A396E5}" type="slidenum">
              <a:rPr lang="en-US" smtClean="0"/>
              <a:pPr>
                <a:spcAft>
                  <a:spcPts val="600"/>
                </a:spcAft>
              </a:pPr>
              <a:t>1</a:t>
            </a:fld>
            <a:endParaRPr lang="en-US"/>
          </a:p>
        </p:txBody>
      </p:sp>
      <p:pic>
        <p:nvPicPr>
          <p:cNvPr id="1026" name="Picture 2" descr="EIFL logo downloads | EIFL">
            <a:extLst>
              <a:ext uri="{FF2B5EF4-FFF2-40B4-BE49-F238E27FC236}">
                <a16:creationId xmlns:a16="http://schemas.microsoft.com/office/drawing/2014/main" id="{E318C704-FADA-D1E1-6336-435FF0D62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4" y="576943"/>
            <a:ext cx="3669806" cy="1032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80E81-E358-3B14-2750-72183F88884E}"/>
              </a:ext>
            </a:extLst>
          </p:cNvPr>
          <p:cNvSpPr>
            <a:spLocks noGrp="1"/>
          </p:cNvSpPr>
          <p:nvPr>
            <p:ph type="title"/>
          </p:nvPr>
        </p:nvSpPr>
        <p:spPr>
          <a:xfrm>
            <a:off x="4933950" y="429461"/>
            <a:ext cx="6343650" cy="1621761"/>
          </a:xfrm>
        </p:spPr>
        <p:txBody>
          <a:bodyPr anchor="b">
            <a:normAutofit/>
          </a:bodyPr>
          <a:lstStyle/>
          <a:p>
            <a:r>
              <a:rPr lang="en-US" dirty="0"/>
              <a:t>🧠 Easy to remember:</a:t>
            </a:r>
            <a:endParaRPr lang="en-US" b="0" dirty="0"/>
          </a:p>
        </p:txBody>
      </p:sp>
      <p:sp>
        <p:nvSpPr>
          <p:cNvPr id="35" name="Subtitle 2">
            <a:extLst>
              <a:ext uri="{FF2B5EF4-FFF2-40B4-BE49-F238E27FC236}">
                <a16:creationId xmlns:a16="http://schemas.microsoft.com/office/drawing/2014/main" id="{E011D849-86C4-D549-9C3A-5D33FE84AD7A}"/>
              </a:ext>
            </a:extLst>
          </p:cNvPr>
          <p:cNvSpPr>
            <a:spLocks noGrp="1"/>
          </p:cNvSpPr>
          <p:nvPr>
            <p:ph sz="half" idx="14"/>
          </p:nvPr>
        </p:nvSpPr>
        <p:spPr>
          <a:xfrm>
            <a:off x="4938712" y="2397211"/>
            <a:ext cx="6338888" cy="3959139"/>
          </a:xfrm>
        </p:spPr>
        <p:txBody>
          <a:bodyPr>
            <a:noAutofit/>
          </a:bodyPr>
          <a:lstStyle/>
          <a:p>
            <a:pPr>
              <a:lnSpc>
                <a:spcPct val="140000"/>
              </a:lnSpc>
              <a:spcAft>
                <a:spcPts val="600"/>
              </a:spcAft>
            </a:pPr>
            <a:r>
              <a:rPr lang="en-US" sz="2800" b="1" dirty="0"/>
              <a:t>Misinformation</a:t>
            </a:r>
            <a:r>
              <a:rPr lang="en-US" sz="2800" dirty="0"/>
              <a:t>: Wrong info shared by accident.</a:t>
            </a:r>
            <a:br>
              <a:rPr lang="en-US" sz="2800" dirty="0"/>
            </a:br>
            <a:r>
              <a:rPr lang="en-US" sz="2800" b="1" dirty="0"/>
              <a:t>Disinformation</a:t>
            </a:r>
            <a:r>
              <a:rPr lang="en-US" sz="2800" dirty="0"/>
              <a:t>: Wrong info shared on purpose to trick people.</a:t>
            </a:r>
            <a:br>
              <a:rPr lang="en-US" sz="2800" dirty="0"/>
            </a:br>
            <a:r>
              <a:rPr lang="en-US" sz="2800" b="1" dirty="0" err="1"/>
              <a:t>Malinformation</a:t>
            </a:r>
            <a:r>
              <a:rPr lang="en-US" sz="2800" dirty="0"/>
              <a:t>: True info used to harm someone.</a:t>
            </a:r>
          </a:p>
          <a:p>
            <a:pPr>
              <a:lnSpc>
                <a:spcPct val="140000"/>
              </a:lnSpc>
              <a:spcAft>
                <a:spcPts val="600"/>
              </a:spcAft>
            </a:pPr>
            <a:endParaRPr lang="en-US" dirty="0"/>
          </a:p>
        </p:txBody>
      </p:sp>
      <p:sp>
        <p:nvSpPr>
          <p:cNvPr id="28" name="Slide Number Placeholder 3">
            <a:extLst>
              <a:ext uri="{FF2B5EF4-FFF2-40B4-BE49-F238E27FC236}">
                <a16:creationId xmlns:a16="http://schemas.microsoft.com/office/drawing/2014/main" id="{B1F87373-3155-6915-F0CB-96496871915C}"/>
              </a:ext>
            </a:extLst>
          </p:cNvPr>
          <p:cNvSpPr>
            <a:spLocks noGrp="1"/>
          </p:cNvSpPr>
          <p:nvPr>
            <p:ph type="sldNum" sz="quarter" idx="12"/>
          </p:nvPr>
        </p:nvSpPr>
        <p:spPr>
          <a:xfrm>
            <a:off x="10967357" y="6356350"/>
            <a:ext cx="457200" cy="365125"/>
          </a:xfrm>
        </p:spPr>
        <p:txBody>
          <a:bodyPr anchor="ctr">
            <a:normAutofit/>
          </a:bodyPr>
          <a:lstStyle/>
          <a:p>
            <a:pPr>
              <a:spcAft>
                <a:spcPts val="600"/>
              </a:spcAft>
            </a:pPr>
            <a:fld id="{B5CEABB6-07DC-46E8-9B57-56EC44A396E5}" type="slidenum">
              <a:rPr lang="en-US" smtClean="0"/>
              <a:pPr>
                <a:spcAft>
                  <a:spcPts val="600"/>
                </a:spcAft>
              </a:pPr>
              <a:t>10</a:t>
            </a:fld>
            <a:endParaRPr lang="en-US"/>
          </a:p>
        </p:txBody>
      </p:sp>
      <p:sp>
        <p:nvSpPr>
          <p:cNvPr id="9" name="Slide Number Placeholder 3" hidden="1">
            <a:extLst>
              <a:ext uri="{FF2B5EF4-FFF2-40B4-BE49-F238E27FC236}">
                <a16:creationId xmlns:a16="http://schemas.microsoft.com/office/drawing/2014/main" id="{D8B1795E-86F8-C998-93ED-7330C26C881B}"/>
              </a:ext>
            </a:extLst>
          </p:cNvPr>
          <p:cNvSpPr>
            <a:spLocks noGrp="1"/>
          </p:cNvSpPr>
          <p:nvPr>
            <p:ph type="sldNum" sz="quarter" idx="4294967295"/>
          </p:nvPr>
        </p:nvSpPr>
        <p:spPr>
          <a:xfrm>
            <a:off x="11123295" y="6352847"/>
            <a:ext cx="457200" cy="365125"/>
          </a:xfrm>
        </p:spPr>
        <p:txBody>
          <a:bodyPr/>
          <a:lstStyle/>
          <a:p>
            <a:pPr>
              <a:spcAft>
                <a:spcPts val="600"/>
              </a:spcAft>
            </a:pPr>
            <a:fld id="{B5CEABB6-07DC-46E8-9B57-56EC44A396E5}" type="slidenum">
              <a:rPr lang="en-US" smtClean="0"/>
              <a:pPr>
                <a:spcAft>
                  <a:spcPts val="600"/>
                </a:spcAft>
              </a:pPr>
              <a:t>10</a:t>
            </a:fld>
            <a:endParaRPr lang="en-US"/>
          </a:p>
        </p:txBody>
      </p:sp>
      <p:sp>
        <p:nvSpPr>
          <p:cNvPr id="16" name="Slide Number Placeholder 3" hidden="1">
            <a:extLst>
              <a:ext uri="{FF2B5EF4-FFF2-40B4-BE49-F238E27FC236}">
                <a16:creationId xmlns:a16="http://schemas.microsoft.com/office/drawing/2014/main" id="{A3B3C3A5-F4EA-CFB8-489B-8BA910B8FBD3}"/>
              </a:ext>
            </a:extLst>
          </p:cNvPr>
          <p:cNvSpPr>
            <a:spLocks noGrp="1"/>
          </p:cNvSpPr>
          <p:nvPr>
            <p:ph type="sldNum" sz="quarter" idx="4294967295"/>
          </p:nvPr>
        </p:nvSpPr>
        <p:spPr>
          <a:xfrm>
            <a:off x="10967357" y="6356350"/>
            <a:ext cx="457200" cy="365125"/>
          </a:xfrm>
        </p:spPr>
        <p:txBody>
          <a:bodyPr/>
          <a:lstStyle/>
          <a:p>
            <a:pPr>
              <a:spcAft>
                <a:spcPts val="600"/>
              </a:spcAft>
            </a:pPr>
            <a:fld id="{B5CEABB6-07DC-46E8-9B57-56EC44A396E5}" type="slidenum">
              <a:rPr lang="en-US" smtClean="0"/>
              <a:pPr>
                <a:spcAft>
                  <a:spcPts val="600"/>
                </a:spcAft>
              </a:pPr>
              <a:t>10</a:t>
            </a:fld>
            <a:endParaRPr lang="en-US"/>
          </a:p>
        </p:txBody>
      </p:sp>
    </p:spTree>
    <p:extLst>
      <p:ext uri="{BB962C8B-B14F-4D97-AF65-F5344CB8AC3E}">
        <p14:creationId xmlns:p14="http://schemas.microsoft.com/office/powerpoint/2010/main" val="4234929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1552574" y="896111"/>
            <a:ext cx="9866540" cy="1358140"/>
          </a:xfrm>
        </p:spPr>
        <p:txBody>
          <a:bodyPr anchor="t">
            <a:normAutofit/>
          </a:bodyPr>
          <a:lstStyle/>
          <a:p>
            <a:r>
              <a:rPr lang="en-US" dirty="0"/>
              <a:t>Fabricated Content</a:t>
            </a:r>
            <a:endParaRPr lang="en-US"/>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type="body" sz="quarter" idx="14"/>
          </p:nvPr>
        </p:nvSpPr>
        <p:spPr>
          <a:xfrm>
            <a:off x="6673450" y="2481940"/>
            <a:ext cx="4053114" cy="3759200"/>
          </a:xfrm>
        </p:spPr>
        <p:txBody>
          <a:bodyPr vert="horz" lIns="91440" tIns="45720" rIns="91440" bIns="45720" rtlCol="0">
            <a:noAutofit/>
          </a:bodyPr>
          <a:lstStyle/>
          <a:p>
            <a:pPr marL="0" marR="0" lvl="0" indent="0" rtl="0">
              <a:spcBef>
                <a:spcPts val="0"/>
              </a:spcBef>
              <a:spcAft>
                <a:spcPts val="0"/>
              </a:spcAft>
              <a:buClr>
                <a:srgbClr val="000000"/>
              </a:buClr>
              <a:buSzPts val="1300"/>
              <a:buFont typeface="Arial"/>
              <a:buNone/>
            </a:pPr>
            <a:r>
              <a:rPr lang="en-US" sz="2400" b="1" i="0" u="none" strike="noStrike" cap="none" dirty="0"/>
              <a:t>Content that is 100% false and meant to deceive or do harm.</a:t>
            </a:r>
          </a:p>
          <a:p>
            <a:pPr marL="0" marR="0" lvl="0" indent="0" rtl="0">
              <a:spcBef>
                <a:spcPts val="0"/>
              </a:spcBef>
              <a:spcAft>
                <a:spcPts val="0"/>
              </a:spcAft>
              <a:buClr>
                <a:srgbClr val="000000"/>
              </a:buClr>
              <a:buSzPts val="1300"/>
              <a:buFont typeface="Arial"/>
              <a:buNone/>
            </a:pPr>
            <a:endParaRPr lang="en-US" sz="2400" b="1" dirty="0"/>
          </a:p>
          <a:p>
            <a:pPr marL="0" marR="0" lvl="0" indent="0" rtl="0">
              <a:spcBef>
                <a:spcPts val="0"/>
              </a:spcBef>
              <a:spcAft>
                <a:spcPts val="0"/>
              </a:spcAft>
              <a:buClr>
                <a:srgbClr val="000000"/>
              </a:buClr>
              <a:buSzPts val="1300"/>
              <a:buFont typeface="Arial"/>
              <a:buNone/>
            </a:pPr>
            <a:r>
              <a:rPr lang="en-US" sz="2400" dirty="0"/>
              <a:t>Example: fake  MTN Uganda promotion, offering free data and other prizes.</a:t>
            </a:r>
            <a:endParaRPr lang="en-US" sz="2400" b="1" i="0" u="none" strike="noStrike" cap="none" dirty="0"/>
          </a:p>
        </p:txBody>
      </p:sp>
      <p:sp>
        <p:nvSpPr>
          <p:cNvPr id="6" name="Slide Number Placeholder 5">
            <a:extLst>
              <a:ext uri="{FF2B5EF4-FFF2-40B4-BE49-F238E27FC236}">
                <a16:creationId xmlns:a16="http://schemas.microsoft.com/office/drawing/2014/main" id="{A4AC050D-BAF4-C23C-F8EC-24DEC4293002}"/>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11</a:t>
            </a:fld>
            <a:endParaRPr lang="en-US"/>
          </a:p>
        </p:txBody>
      </p:sp>
      <p:pic>
        <p:nvPicPr>
          <p:cNvPr id="2050" name="Picture 2" descr="No photo description available.">
            <a:extLst>
              <a:ext uri="{FF2B5EF4-FFF2-40B4-BE49-F238E27FC236}">
                <a16:creationId xmlns:a16="http://schemas.microsoft.com/office/drawing/2014/main" id="{F0C75DBC-40E2-F389-3B4C-F916CFB93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574" y="1863726"/>
            <a:ext cx="4821369" cy="4098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922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680B-0AFC-8C3C-D2DB-323D4AB30452}"/>
              </a:ext>
            </a:extLst>
          </p:cNvPr>
          <p:cNvSpPr>
            <a:spLocks noGrp="1"/>
          </p:cNvSpPr>
          <p:nvPr>
            <p:ph type="title"/>
          </p:nvPr>
        </p:nvSpPr>
        <p:spPr>
          <a:xfrm>
            <a:off x="1552574" y="896111"/>
            <a:ext cx="9866540" cy="1358140"/>
          </a:xfrm>
        </p:spPr>
        <p:txBody>
          <a:bodyPr anchor="t">
            <a:normAutofit/>
          </a:bodyPr>
          <a:lstStyle/>
          <a:p>
            <a:r>
              <a:rPr lang="en-US" dirty="0"/>
              <a:t>Manipulated Content</a:t>
            </a:r>
          </a:p>
        </p:txBody>
      </p:sp>
      <p:sp>
        <p:nvSpPr>
          <p:cNvPr id="4" name="Content Placeholder 3">
            <a:extLst>
              <a:ext uri="{FF2B5EF4-FFF2-40B4-BE49-F238E27FC236}">
                <a16:creationId xmlns:a16="http://schemas.microsoft.com/office/drawing/2014/main" id="{18EC4853-641A-4012-107E-2E564E82602B}"/>
              </a:ext>
            </a:extLst>
          </p:cNvPr>
          <p:cNvSpPr>
            <a:spLocks noGrp="1"/>
          </p:cNvSpPr>
          <p:nvPr>
            <p:ph type="body" sz="quarter" idx="14"/>
          </p:nvPr>
        </p:nvSpPr>
        <p:spPr>
          <a:xfrm>
            <a:off x="8600303" y="1980511"/>
            <a:ext cx="2818811" cy="3759200"/>
          </a:xfrm>
        </p:spPr>
        <p:txBody>
          <a:bodyPr>
            <a:noAutofit/>
          </a:bodyPr>
          <a:lstStyle/>
          <a:p>
            <a:pPr marL="0" indent="0">
              <a:buNone/>
            </a:pPr>
            <a:r>
              <a:rPr lang="en-US" sz="2200" b="1" dirty="0"/>
              <a:t>Genuine information or imagery that has been distorted.</a:t>
            </a:r>
          </a:p>
          <a:p>
            <a:pPr marL="0" indent="0">
              <a:buNone/>
            </a:pPr>
            <a:endParaRPr lang="en-US" sz="2200" dirty="0"/>
          </a:p>
          <a:p>
            <a:pPr marL="0" indent="0">
              <a:lnSpc>
                <a:spcPct val="110000"/>
              </a:lnSpc>
              <a:buNone/>
            </a:pPr>
            <a:r>
              <a:rPr lang="en-US" sz="2200" dirty="0"/>
              <a:t>Example: Altered Image of Kenyan Deputy President Holding a Machete</a:t>
            </a:r>
          </a:p>
        </p:txBody>
      </p:sp>
      <p:sp>
        <p:nvSpPr>
          <p:cNvPr id="3" name="Slide Number Placeholder 2">
            <a:extLst>
              <a:ext uri="{FF2B5EF4-FFF2-40B4-BE49-F238E27FC236}">
                <a16:creationId xmlns:a16="http://schemas.microsoft.com/office/drawing/2014/main" id="{3049E715-EA1F-FF73-EEE0-7538629E6156}"/>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12</a:t>
            </a:fld>
            <a:endParaRPr lang="en-US"/>
          </a:p>
        </p:txBody>
      </p:sp>
      <p:pic>
        <p:nvPicPr>
          <p:cNvPr id="10" name="Picture 9" descr="A person holding a knife&#10;&#10;AI-generated content may be incorrect.">
            <a:extLst>
              <a:ext uri="{FF2B5EF4-FFF2-40B4-BE49-F238E27FC236}">
                <a16:creationId xmlns:a16="http://schemas.microsoft.com/office/drawing/2014/main" id="{5EFA3280-98ED-1B7A-2589-7E1D0571399B}"/>
              </a:ext>
            </a:extLst>
          </p:cNvPr>
          <p:cNvPicPr>
            <a:picLocks noChangeAspect="1"/>
          </p:cNvPicPr>
          <p:nvPr/>
        </p:nvPicPr>
        <p:blipFill>
          <a:blip r:embed="rId3"/>
          <a:srcRect l="4443" t="24504" r="50000" b="1157"/>
          <a:stretch/>
        </p:blipFill>
        <p:spPr>
          <a:xfrm>
            <a:off x="1231295" y="1980511"/>
            <a:ext cx="3500438" cy="4231029"/>
          </a:xfrm>
          <a:prstGeom prst="rect">
            <a:avLst/>
          </a:prstGeom>
        </p:spPr>
      </p:pic>
      <p:pic>
        <p:nvPicPr>
          <p:cNvPr id="12" name="Picture 11" descr="A person in a suit holding a cane&#10;&#10;AI-generated content may be incorrect.">
            <a:extLst>
              <a:ext uri="{FF2B5EF4-FFF2-40B4-BE49-F238E27FC236}">
                <a16:creationId xmlns:a16="http://schemas.microsoft.com/office/drawing/2014/main" id="{076E8249-068C-1EA8-ED13-60F52CF7FFAB}"/>
              </a:ext>
            </a:extLst>
          </p:cNvPr>
          <p:cNvPicPr>
            <a:picLocks noChangeAspect="1"/>
          </p:cNvPicPr>
          <p:nvPr/>
        </p:nvPicPr>
        <p:blipFill>
          <a:blip r:embed="rId4"/>
          <a:srcRect r="17239"/>
          <a:stretch/>
        </p:blipFill>
        <p:spPr>
          <a:xfrm>
            <a:off x="4880014" y="1980511"/>
            <a:ext cx="3319711" cy="4231029"/>
          </a:xfrm>
          <a:prstGeom prst="rect">
            <a:avLst/>
          </a:prstGeom>
        </p:spPr>
      </p:pic>
      <p:sp>
        <p:nvSpPr>
          <p:cNvPr id="13" name="TextBox 12">
            <a:extLst>
              <a:ext uri="{FF2B5EF4-FFF2-40B4-BE49-F238E27FC236}">
                <a16:creationId xmlns:a16="http://schemas.microsoft.com/office/drawing/2014/main" id="{04DECF98-E069-9C4E-2C55-7002A2E6E3BA}"/>
              </a:ext>
            </a:extLst>
          </p:cNvPr>
          <p:cNvSpPr txBox="1"/>
          <p:nvPr/>
        </p:nvSpPr>
        <p:spPr>
          <a:xfrm>
            <a:off x="5683705" y="6234496"/>
            <a:ext cx="1712328" cy="461665"/>
          </a:xfrm>
          <a:prstGeom prst="rect">
            <a:avLst/>
          </a:prstGeom>
          <a:noFill/>
        </p:spPr>
        <p:txBody>
          <a:bodyPr wrap="none" rtlCol="0">
            <a:spAutoFit/>
          </a:bodyPr>
          <a:lstStyle/>
          <a:p>
            <a:r>
              <a:rPr lang="en-US" sz="2400" b="1" dirty="0">
                <a:solidFill>
                  <a:schemeClr val="bg1"/>
                </a:solidFill>
              </a:rPr>
              <a:t>ORIGINAL</a:t>
            </a:r>
          </a:p>
        </p:txBody>
      </p:sp>
      <p:sp>
        <p:nvSpPr>
          <p:cNvPr id="14" name="TextBox 13">
            <a:extLst>
              <a:ext uri="{FF2B5EF4-FFF2-40B4-BE49-F238E27FC236}">
                <a16:creationId xmlns:a16="http://schemas.microsoft.com/office/drawing/2014/main" id="{ED2E5CC9-E766-48D5-058D-B1E70536ECCE}"/>
              </a:ext>
            </a:extLst>
          </p:cNvPr>
          <p:cNvSpPr txBox="1"/>
          <p:nvPr/>
        </p:nvSpPr>
        <p:spPr>
          <a:xfrm>
            <a:off x="2276382" y="6234496"/>
            <a:ext cx="1543692" cy="461665"/>
          </a:xfrm>
          <a:prstGeom prst="rect">
            <a:avLst/>
          </a:prstGeom>
          <a:noFill/>
        </p:spPr>
        <p:txBody>
          <a:bodyPr wrap="none" rtlCol="0">
            <a:spAutoFit/>
          </a:bodyPr>
          <a:lstStyle/>
          <a:p>
            <a:r>
              <a:rPr lang="en-US" sz="2400" b="1" dirty="0">
                <a:solidFill>
                  <a:schemeClr val="bg1"/>
                </a:solidFill>
              </a:rPr>
              <a:t>ALTERED</a:t>
            </a:r>
          </a:p>
        </p:txBody>
      </p:sp>
    </p:spTree>
    <p:extLst>
      <p:ext uri="{BB962C8B-B14F-4D97-AF65-F5344CB8AC3E}">
        <p14:creationId xmlns:p14="http://schemas.microsoft.com/office/powerpoint/2010/main" val="2503622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762AF-533A-1FD6-1013-D7D7E18714BC}"/>
              </a:ext>
            </a:extLst>
          </p:cNvPr>
          <p:cNvSpPr>
            <a:spLocks noGrp="1"/>
          </p:cNvSpPr>
          <p:nvPr>
            <p:ph type="title"/>
          </p:nvPr>
        </p:nvSpPr>
        <p:spPr>
          <a:xfrm>
            <a:off x="1552574" y="896111"/>
            <a:ext cx="9866540" cy="1358140"/>
          </a:xfrm>
        </p:spPr>
        <p:txBody>
          <a:bodyPr anchor="t">
            <a:normAutofit/>
          </a:bodyPr>
          <a:lstStyle/>
          <a:p>
            <a:r>
              <a:rPr lang="en-US" dirty="0"/>
              <a:t>Imposter Content</a:t>
            </a:r>
          </a:p>
        </p:txBody>
      </p:sp>
      <p:sp>
        <p:nvSpPr>
          <p:cNvPr id="4" name="Content Placeholder 3">
            <a:extLst>
              <a:ext uri="{FF2B5EF4-FFF2-40B4-BE49-F238E27FC236}">
                <a16:creationId xmlns:a16="http://schemas.microsoft.com/office/drawing/2014/main" id="{39E5BCEF-65F5-3B20-5FF3-4492B5648A1C}"/>
              </a:ext>
            </a:extLst>
          </p:cNvPr>
          <p:cNvSpPr>
            <a:spLocks noGrp="1"/>
          </p:cNvSpPr>
          <p:nvPr>
            <p:ph type="body" sz="quarter" idx="14"/>
          </p:nvPr>
        </p:nvSpPr>
        <p:spPr>
          <a:xfrm>
            <a:off x="5798856" y="2189989"/>
            <a:ext cx="5444877" cy="3759200"/>
          </a:xfrm>
        </p:spPr>
        <p:txBody>
          <a:bodyPr>
            <a:normAutofit/>
          </a:bodyPr>
          <a:lstStyle/>
          <a:p>
            <a:pPr marL="0" indent="0">
              <a:buNone/>
            </a:pPr>
            <a:r>
              <a:rPr lang="en-US" sz="2400" b="1" dirty="0"/>
              <a:t>The creator is pretending to be someone else—often a well-known individual or organization—in order to deceive others.</a:t>
            </a:r>
          </a:p>
          <a:p>
            <a:pPr marL="0" indent="0">
              <a:buNone/>
            </a:pPr>
            <a:endParaRPr lang="en-US" sz="2400" b="1" dirty="0"/>
          </a:p>
          <a:p>
            <a:pPr marL="0" indent="0">
              <a:buNone/>
            </a:pPr>
            <a:r>
              <a:rPr lang="en-US" sz="2400" dirty="0"/>
              <a:t>Example: Fake job offers pretending to be from official government-linked agencies.</a:t>
            </a:r>
          </a:p>
        </p:txBody>
      </p:sp>
      <p:sp>
        <p:nvSpPr>
          <p:cNvPr id="3" name="Slide Number Placeholder 2">
            <a:extLst>
              <a:ext uri="{FF2B5EF4-FFF2-40B4-BE49-F238E27FC236}">
                <a16:creationId xmlns:a16="http://schemas.microsoft.com/office/drawing/2014/main" id="{C844D3A6-B696-3E7C-C1CC-0E99D89843A8}"/>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13</a:t>
            </a:fld>
            <a:endParaRPr lang="en-US"/>
          </a:p>
        </p:txBody>
      </p:sp>
      <p:pic>
        <p:nvPicPr>
          <p:cNvPr id="9" name="Picture 8" descr="A screenshot of a computer&#10;&#10;AI-generated content may be incorrect.">
            <a:extLst>
              <a:ext uri="{FF2B5EF4-FFF2-40B4-BE49-F238E27FC236}">
                <a16:creationId xmlns:a16="http://schemas.microsoft.com/office/drawing/2014/main" id="{CBED6398-F3A2-284C-B016-762F96F688DC}"/>
              </a:ext>
            </a:extLst>
          </p:cNvPr>
          <p:cNvPicPr>
            <a:picLocks noChangeAspect="1"/>
          </p:cNvPicPr>
          <p:nvPr/>
        </p:nvPicPr>
        <p:blipFill>
          <a:blip r:embed="rId3"/>
          <a:stretch>
            <a:fillRect/>
          </a:stretch>
        </p:blipFill>
        <p:spPr>
          <a:xfrm>
            <a:off x="1845732" y="1956201"/>
            <a:ext cx="2765981" cy="4005688"/>
          </a:xfrm>
          <a:prstGeom prst="rect">
            <a:avLst/>
          </a:prstGeom>
        </p:spPr>
      </p:pic>
    </p:spTree>
    <p:extLst>
      <p:ext uri="{BB962C8B-B14F-4D97-AF65-F5344CB8AC3E}">
        <p14:creationId xmlns:p14="http://schemas.microsoft.com/office/powerpoint/2010/main" val="2554857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450A9-E655-5AA0-9F37-25009C226C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FF015B-FC29-483A-2E5D-F381A97BE7DA}"/>
              </a:ext>
            </a:extLst>
          </p:cNvPr>
          <p:cNvSpPr>
            <a:spLocks noGrp="1"/>
          </p:cNvSpPr>
          <p:nvPr>
            <p:ph type="title"/>
          </p:nvPr>
        </p:nvSpPr>
        <p:spPr>
          <a:xfrm>
            <a:off x="1552574" y="896111"/>
            <a:ext cx="9866540" cy="1358140"/>
          </a:xfrm>
        </p:spPr>
        <p:txBody>
          <a:bodyPr anchor="t">
            <a:normAutofit/>
          </a:bodyPr>
          <a:lstStyle/>
          <a:p>
            <a:r>
              <a:rPr lang="en-US" dirty="0"/>
              <a:t>Misleading Content</a:t>
            </a:r>
          </a:p>
        </p:txBody>
      </p:sp>
      <p:sp>
        <p:nvSpPr>
          <p:cNvPr id="4" name="Content Placeholder 3">
            <a:extLst>
              <a:ext uri="{FF2B5EF4-FFF2-40B4-BE49-F238E27FC236}">
                <a16:creationId xmlns:a16="http://schemas.microsoft.com/office/drawing/2014/main" id="{3B63AE4E-B695-D259-FECB-A35DC9B4376A}"/>
              </a:ext>
            </a:extLst>
          </p:cNvPr>
          <p:cNvSpPr>
            <a:spLocks noGrp="1"/>
          </p:cNvSpPr>
          <p:nvPr>
            <p:ph type="body" sz="quarter" idx="14"/>
          </p:nvPr>
        </p:nvSpPr>
        <p:spPr>
          <a:xfrm>
            <a:off x="6757261" y="2189989"/>
            <a:ext cx="4486472" cy="3759200"/>
          </a:xfrm>
        </p:spPr>
        <p:txBody>
          <a:bodyPr>
            <a:normAutofit/>
          </a:bodyPr>
          <a:lstStyle/>
          <a:p>
            <a:pPr marL="0" indent="0">
              <a:buNone/>
            </a:pPr>
            <a:r>
              <a:rPr lang="en-US" sz="2400" b="1" dirty="0"/>
              <a:t>Misleading information presented as a fact.</a:t>
            </a:r>
          </a:p>
          <a:p>
            <a:pPr marL="0" indent="0">
              <a:buNone/>
            </a:pPr>
            <a:endParaRPr lang="en-US" sz="2400" b="1" dirty="0"/>
          </a:p>
          <a:p>
            <a:pPr>
              <a:buNone/>
            </a:pPr>
            <a:r>
              <a:rPr lang="en-US" sz="2400" dirty="0"/>
              <a:t>Example: Articles and YouTube videos stating that eating carrots or drinking carrot juice cures cancer.</a:t>
            </a:r>
          </a:p>
        </p:txBody>
      </p:sp>
      <p:sp>
        <p:nvSpPr>
          <p:cNvPr id="3" name="Slide Number Placeholder 2">
            <a:extLst>
              <a:ext uri="{FF2B5EF4-FFF2-40B4-BE49-F238E27FC236}">
                <a16:creationId xmlns:a16="http://schemas.microsoft.com/office/drawing/2014/main" id="{BAC128D7-082E-88B3-F5AD-934453B6431C}"/>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14</a:t>
            </a:fld>
            <a:endParaRPr lang="en-US"/>
          </a:p>
        </p:txBody>
      </p:sp>
      <p:pic>
        <p:nvPicPr>
          <p:cNvPr id="8" name="Picture 7">
            <a:extLst>
              <a:ext uri="{FF2B5EF4-FFF2-40B4-BE49-F238E27FC236}">
                <a16:creationId xmlns:a16="http://schemas.microsoft.com/office/drawing/2014/main" id="{657C417E-4872-16B4-178C-41CDDD963859}"/>
              </a:ext>
            </a:extLst>
          </p:cNvPr>
          <p:cNvPicPr>
            <a:picLocks noChangeAspect="1"/>
          </p:cNvPicPr>
          <p:nvPr/>
        </p:nvPicPr>
        <p:blipFill>
          <a:blip r:embed="rId3"/>
          <a:stretch>
            <a:fillRect/>
          </a:stretch>
        </p:blipFill>
        <p:spPr>
          <a:xfrm>
            <a:off x="2079713" y="2254251"/>
            <a:ext cx="4150409" cy="3759200"/>
          </a:xfrm>
          <a:prstGeom prst="rect">
            <a:avLst/>
          </a:prstGeom>
        </p:spPr>
      </p:pic>
    </p:spTree>
    <p:extLst>
      <p:ext uri="{BB962C8B-B14F-4D97-AF65-F5344CB8AC3E}">
        <p14:creationId xmlns:p14="http://schemas.microsoft.com/office/powerpoint/2010/main" val="2968077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CFEA9-ABB1-4B00-378C-828E89A24C3B}"/>
              </a:ext>
            </a:extLst>
          </p:cNvPr>
          <p:cNvSpPr>
            <a:spLocks noGrp="1"/>
          </p:cNvSpPr>
          <p:nvPr>
            <p:ph type="title"/>
          </p:nvPr>
        </p:nvSpPr>
        <p:spPr>
          <a:xfrm>
            <a:off x="1552574" y="896111"/>
            <a:ext cx="9866540" cy="1358140"/>
          </a:xfrm>
        </p:spPr>
        <p:txBody>
          <a:bodyPr vert="horz" lIns="91440" tIns="45720" rIns="91440" bIns="45720" rtlCol="0" anchor="t" anchorCtr="0">
            <a:normAutofit/>
          </a:bodyPr>
          <a:lstStyle/>
          <a:p>
            <a:r>
              <a:rPr lang="en-US" b="1" kern="1200" cap="all" baseline="0" dirty="0">
                <a:latin typeface="+mj-lt"/>
                <a:ea typeface="+mj-ea"/>
                <a:cs typeface="+mj-cs"/>
              </a:rPr>
              <a:t>False Context</a:t>
            </a:r>
          </a:p>
        </p:txBody>
      </p:sp>
      <p:sp>
        <p:nvSpPr>
          <p:cNvPr id="7" name="TextBox 6">
            <a:extLst>
              <a:ext uri="{FF2B5EF4-FFF2-40B4-BE49-F238E27FC236}">
                <a16:creationId xmlns:a16="http://schemas.microsoft.com/office/drawing/2014/main" id="{1E66BDD6-F7EE-F678-DACD-99892709C49F}"/>
              </a:ext>
            </a:extLst>
          </p:cNvPr>
          <p:cNvSpPr txBox="1"/>
          <p:nvPr/>
        </p:nvSpPr>
        <p:spPr>
          <a:xfrm>
            <a:off x="6095999" y="2324678"/>
            <a:ext cx="5323115" cy="3759200"/>
          </a:xfrm>
          <a:prstGeom prst="rect">
            <a:avLst/>
          </a:prstGeom>
        </p:spPr>
        <p:txBody>
          <a:bodyPr vert="horz" lIns="91440" tIns="45720" rIns="91440" bIns="45720" rtlCol="0">
            <a:noAutofit/>
          </a:bodyPr>
          <a:lstStyle/>
          <a:p>
            <a:pPr marR="0" lvl="0">
              <a:spcAft>
                <a:spcPts val="600"/>
              </a:spcAft>
              <a:buClr>
                <a:srgbClr val="000000"/>
              </a:buClr>
              <a:buSzPts val="1300"/>
            </a:pPr>
            <a:r>
              <a:rPr lang="en-US" sz="2400" b="1" dirty="0">
                <a:solidFill>
                  <a:schemeClr val="bg1"/>
                </a:solidFill>
              </a:rPr>
              <a:t>G</a:t>
            </a:r>
            <a:r>
              <a:rPr lang="en-US" sz="2400" b="1" i="0" u="none" strike="noStrike" cap="none" dirty="0">
                <a:solidFill>
                  <a:schemeClr val="bg1"/>
                </a:solidFill>
              </a:rPr>
              <a:t>enuine content is shared with false contextual information.</a:t>
            </a:r>
          </a:p>
          <a:p>
            <a:pPr marL="342900" marR="0" lvl="0" indent="-342900">
              <a:spcAft>
                <a:spcPts val="600"/>
              </a:spcAft>
              <a:buClr>
                <a:srgbClr val="000000"/>
              </a:buClr>
              <a:buSzPts val="1300"/>
              <a:buFont typeface="+mj-lt"/>
              <a:buAutoNum type="arabicPeriod"/>
            </a:pPr>
            <a:endParaRPr lang="en-US" sz="2400" b="1" i="0" u="none" strike="noStrike" cap="none" dirty="0">
              <a:solidFill>
                <a:schemeClr val="bg1"/>
              </a:solidFill>
            </a:endParaRPr>
          </a:p>
          <a:p>
            <a:pPr marR="0" lvl="0">
              <a:spcAft>
                <a:spcPts val="600"/>
              </a:spcAft>
              <a:buClr>
                <a:srgbClr val="000000"/>
              </a:buClr>
              <a:buSzPts val="1800"/>
            </a:pPr>
            <a:r>
              <a:rPr lang="en-US" sz="2400" b="0" i="0" strike="noStrike" cap="none" dirty="0">
                <a:solidFill>
                  <a:schemeClr val="bg1"/>
                </a:solidFill>
              </a:rPr>
              <a:t>Example: </a:t>
            </a:r>
            <a:r>
              <a:rPr lang="en-US" sz="2400" dirty="0">
                <a:solidFill>
                  <a:schemeClr val="bg1"/>
                </a:solidFill>
              </a:rPr>
              <a:t>t</a:t>
            </a:r>
            <a:r>
              <a:rPr lang="en-US" sz="2400" b="0" i="0" strike="noStrike" cap="none" dirty="0">
                <a:solidFill>
                  <a:schemeClr val="bg1"/>
                </a:solidFill>
              </a:rPr>
              <a:t>his image showing </a:t>
            </a:r>
            <a:r>
              <a:rPr lang="en-US" sz="2400" dirty="0">
                <a:solidFill>
                  <a:schemeClr val="bg1"/>
                </a:solidFill>
              </a:rPr>
              <a:t>heavy flooding is real, but it was from a flood in Lagos, Nigeria, not Accra, Ghana.</a:t>
            </a:r>
            <a:endParaRPr lang="en-US" sz="2400" b="0" i="0" strike="noStrike" cap="none" dirty="0">
              <a:solidFill>
                <a:schemeClr val="bg1"/>
              </a:solidFill>
            </a:endParaRPr>
          </a:p>
        </p:txBody>
      </p:sp>
      <p:sp>
        <p:nvSpPr>
          <p:cNvPr id="3" name="Slide Number Placeholder 2">
            <a:extLst>
              <a:ext uri="{FF2B5EF4-FFF2-40B4-BE49-F238E27FC236}">
                <a16:creationId xmlns:a16="http://schemas.microsoft.com/office/drawing/2014/main" id="{C06E164F-9C3E-F63B-7A49-055162903EB7}"/>
              </a:ext>
            </a:extLst>
          </p:cNvPr>
          <p:cNvSpPr>
            <a:spLocks noGrp="1"/>
          </p:cNvSpPr>
          <p:nvPr>
            <p:ph type="sldNum" sz="quarter" idx="12"/>
          </p:nvPr>
        </p:nvSpPr>
        <p:spPr>
          <a:xfrm>
            <a:off x="11123295" y="6356350"/>
            <a:ext cx="457200" cy="365125"/>
          </a:xfrm>
        </p:spPr>
        <p:txBody>
          <a:bodyPr vert="horz" lIns="91440" tIns="45720" rIns="91440" bIns="45720" rtlCol="0" anchor="ctr">
            <a:normAutofit/>
          </a:bodyPr>
          <a:lstStyle/>
          <a:p>
            <a:pPr>
              <a:spcAft>
                <a:spcPts val="600"/>
              </a:spcAft>
            </a:pPr>
            <a:fld id="{B5CEABB6-07DC-46E8-9B57-56EC44A396E5}" type="slidenum">
              <a:rPr lang="en-US" smtClean="0"/>
              <a:pPr>
                <a:spcAft>
                  <a:spcPts val="600"/>
                </a:spcAft>
              </a:pPr>
              <a:t>15</a:t>
            </a:fld>
            <a:endParaRPr lang="en-US"/>
          </a:p>
        </p:txBody>
      </p:sp>
      <p:pic>
        <p:nvPicPr>
          <p:cNvPr id="1026" name="Picture 2">
            <a:extLst>
              <a:ext uri="{FF2B5EF4-FFF2-40B4-BE49-F238E27FC236}">
                <a16:creationId xmlns:a16="http://schemas.microsoft.com/office/drawing/2014/main" id="{C0BA53B2-1EB3-A622-4635-0DCF7251A7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0" t="758" r="53967"/>
          <a:stretch/>
        </p:blipFill>
        <p:spPr bwMode="auto">
          <a:xfrm>
            <a:off x="1635619" y="1995055"/>
            <a:ext cx="3767654" cy="4369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381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CE523-2E3F-72BD-2C63-22990235EB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E2C3E7-5694-07BC-18E7-6EC606401949}"/>
              </a:ext>
            </a:extLst>
          </p:cNvPr>
          <p:cNvSpPr>
            <a:spLocks noGrp="1"/>
          </p:cNvSpPr>
          <p:nvPr>
            <p:ph type="title"/>
          </p:nvPr>
        </p:nvSpPr>
        <p:spPr>
          <a:xfrm>
            <a:off x="1552574" y="896111"/>
            <a:ext cx="9866540" cy="1358140"/>
          </a:xfrm>
        </p:spPr>
        <p:txBody>
          <a:bodyPr vert="horz" lIns="91440" tIns="45720" rIns="91440" bIns="45720" rtlCol="0" anchor="t" anchorCtr="0">
            <a:normAutofit/>
          </a:bodyPr>
          <a:lstStyle/>
          <a:p>
            <a:r>
              <a:rPr lang="en-US" b="1" kern="1200" cap="all" baseline="0" dirty="0">
                <a:latin typeface="+mj-lt"/>
                <a:ea typeface="+mj-ea"/>
                <a:cs typeface="+mj-cs"/>
              </a:rPr>
              <a:t>FALSE CONNECTIONS - </a:t>
            </a:r>
            <a:r>
              <a:rPr lang="en-US" b="1" kern="1200" cap="all" baseline="0" dirty="0" err="1">
                <a:latin typeface="+mj-lt"/>
                <a:ea typeface="+mj-ea"/>
                <a:cs typeface="+mj-cs"/>
              </a:rPr>
              <a:t>CLICKBait</a:t>
            </a:r>
            <a:endParaRPr lang="en-US" b="1" kern="1200" cap="all" baseline="0" dirty="0">
              <a:latin typeface="+mj-lt"/>
              <a:ea typeface="+mj-ea"/>
              <a:cs typeface="+mj-cs"/>
            </a:endParaRPr>
          </a:p>
        </p:txBody>
      </p:sp>
      <p:sp>
        <p:nvSpPr>
          <p:cNvPr id="7" name="TextBox 6">
            <a:extLst>
              <a:ext uri="{FF2B5EF4-FFF2-40B4-BE49-F238E27FC236}">
                <a16:creationId xmlns:a16="http://schemas.microsoft.com/office/drawing/2014/main" id="{5C462671-5293-F80D-6472-D5108A9A4A7C}"/>
              </a:ext>
            </a:extLst>
          </p:cNvPr>
          <p:cNvSpPr txBox="1"/>
          <p:nvPr/>
        </p:nvSpPr>
        <p:spPr>
          <a:xfrm>
            <a:off x="7247981" y="1860218"/>
            <a:ext cx="4103914" cy="3759200"/>
          </a:xfrm>
          <a:prstGeom prst="rect">
            <a:avLst/>
          </a:prstGeom>
        </p:spPr>
        <p:txBody>
          <a:bodyPr vert="horz" lIns="91440" tIns="45720" rIns="91440" bIns="45720" rtlCol="0">
            <a:noAutofit/>
          </a:bodyPr>
          <a:lstStyle/>
          <a:p>
            <a:pPr marR="0" lvl="0">
              <a:spcAft>
                <a:spcPts val="600"/>
              </a:spcAft>
              <a:buClr>
                <a:srgbClr val="000000"/>
              </a:buClr>
              <a:buSzPts val="1300"/>
            </a:pPr>
            <a:r>
              <a:rPr lang="en-US" sz="2400" b="1" dirty="0">
                <a:solidFill>
                  <a:schemeClr val="bg1"/>
                </a:solidFill>
              </a:rPr>
              <a:t>When headlines, visuals or captions do not support the content.</a:t>
            </a:r>
          </a:p>
          <a:p>
            <a:pPr marR="0" lvl="0">
              <a:spcAft>
                <a:spcPts val="600"/>
              </a:spcAft>
              <a:buClr>
                <a:srgbClr val="000000"/>
              </a:buClr>
              <a:buSzPts val="1300"/>
            </a:pPr>
            <a:endParaRPr lang="en-US" sz="2400" b="1" i="0" u="none" strike="noStrike" cap="none" dirty="0">
              <a:solidFill>
                <a:schemeClr val="bg1"/>
              </a:solidFill>
            </a:endParaRPr>
          </a:p>
          <a:p>
            <a:pPr marR="0" lvl="0">
              <a:spcAft>
                <a:spcPts val="600"/>
              </a:spcAft>
              <a:buClr>
                <a:srgbClr val="000000"/>
              </a:buClr>
              <a:buSzPts val="1800"/>
            </a:pPr>
            <a:r>
              <a:rPr lang="en-US" sz="2400" b="0" i="0" strike="noStrike" cap="none" dirty="0">
                <a:solidFill>
                  <a:schemeClr val="bg1"/>
                </a:solidFill>
              </a:rPr>
              <a:t>Example: A headline claimed that eating white rice is as bad as candy, but the actual study didn’t say that—it only warned about eating too many unhealthy, processed grains.</a:t>
            </a:r>
          </a:p>
        </p:txBody>
      </p:sp>
      <p:sp>
        <p:nvSpPr>
          <p:cNvPr id="3" name="Slide Number Placeholder 2">
            <a:extLst>
              <a:ext uri="{FF2B5EF4-FFF2-40B4-BE49-F238E27FC236}">
                <a16:creationId xmlns:a16="http://schemas.microsoft.com/office/drawing/2014/main" id="{6D1843CD-70DE-8DF1-81B7-10B80F23F66E}"/>
              </a:ext>
            </a:extLst>
          </p:cNvPr>
          <p:cNvSpPr>
            <a:spLocks noGrp="1"/>
          </p:cNvSpPr>
          <p:nvPr>
            <p:ph type="sldNum" sz="quarter" idx="12"/>
          </p:nvPr>
        </p:nvSpPr>
        <p:spPr>
          <a:xfrm>
            <a:off x="11123295" y="6356350"/>
            <a:ext cx="457200" cy="365125"/>
          </a:xfrm>
        </p:spPr>
        <p:txBody>
          <a:bodyPr vert="horz" lIns="91440" tIns="45720" rIns="91440" bIns="45720" rtlCol="0" anchor="ctr">
            <a:normAutofit/>
          </a:bodyPr>
          <a:lstStyle/>
          <a:p>
            <a:pPr>
              <a:spcAft>
                <a:spcPts val="600"/>
              </a:spcAft>
            </a:pPr>
            <a:fld id="{B5CEABB6-07DC-46E8-9B57-56EC44A396E5}" type="slidenum">
              <a:rPr lang="en-US" smtClean="0"/>
              <a:pPr>
                <a:spcAft>
                  <a:spcPts val="600"/>
                </a:spcAft>
              </a:pPr>
              <a:t>16</a:t>
            </a:fld>
            <a:endParaRPr lang="en-US"/>
          </a:p>
        </p:txBody>
      </p:sp>
      <p:pic>
        <p:nvPicPr>
          <p:cNvPr id="5" name="Picture 4">
            <a:extLst>
              <a:ext uri="{FF2B5EF4-FFF2-40B4-BE49-F238E27FC236}">
                <a16:creationId xmlns:a16="http://schemas.microsoft.com/office/drawing/2014/main" id="{5B177178-DDBF-3ECE-28FB-48ED1D5843B5}"/>
              </a:ext>
            </a:extLst>
          </p:cNvPr>
          <p:cNvPicPr>
            <a:picLocks noChangeAspect="1"/>
          </p:cNvPicPr>
          <p:nvPr/>
        </p:nvPicPr>
        <p:blipFill>
          <a:blip r:embed="rId3"/>
          <a:stretch>
            <a:fillRect/>
          </a:stretch>
        </p:blipFill>
        <p:spPr>
          <a:xfrm>
            <a:off x="1778847" y="1860218"/>
            <a:ext cx="4126884" cy="4496132"/>
          </a:xfrm>
          <a:prstGeom prst="rect">
            <a:avLst/>
          </a:prstGeom>
        </p:spPr>
      </p:pic>
    </p:spTree>
    <p:extLst>
      <p:ext uri="{BB962C8B-B14F-4D97-AF65-F5344CB8AC3E}">
        <p14:creationId xmlns:p14="http://schemas.microsoft.com/office/powerpoint/2010/main" val="828237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3E92F-3A64-3EE7-9BDF-A901473C57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4923C7-AFFB-479C-49DC-71F58A1B53A1}"/>
              </a:ext>
            </a:extLst>
          </p:cNvPr>
          <p:cNvSpPr>
            <a:spLocks noGrp="1"/>
          </p:cNvSpPr>
          <p:nvPr>
            <p:ph type="title"/>
          </p:nvPr>
        </p:nvSpPr>
        <p:spPr>
          <a:xfrm>
            <a:off x="1552574" y="896111"/>
            <a:ext cx="9866540" cy="1358140"/>
          </a:xfrm>
        </p:spPr>
        <p:txBody>
          <a:bodyPr vert="horz" lIns="91440" tIns="45720" rIns="91440" bIns="45720" rtlCol="0" anchor="t" anchorCtr="0">
            <a:normAutofit/>
          </a:bodyPr>
          <a:lstStyle/>
          <a:p>
            <a:r>
              <a:rPr lang="en-US" b="1" kern="1200" cap="all" baseline="0" dirty="0">
                <a:latin typeface="+mj-lt"/>
                <a:ea typeface="+mj-ea"/>
                <a:cs typeface="+mj-cs"/>
              </a:rPr>
              <a:t>Satire and Parody</a:t>
            </a:r>
          </a:p>
        </p:txBody>
      </p:sp>
      <p:sp>
        <p:nvSpPr>
          <p:cNvPr id="7" name="TextBox 6">
            <a:extLst>
              <a:ext uri="{FF2B5EF4-FFF2-40B4-BE49-F238E27FC236}">
                <a16:creationId xmlns:a16="http://schemas.microsoft.com/office/drawing/2014/main" id="{E40487CC-2FC8-25EF-0EE6-7CC3021EA430}"/>
              </a:ext>
            </a:extLst>
          </p:cNvPr>
          <p:cNvSpPr txBox="1"/>
          <p:nvPr/>
        </p:nvSpPr>
        <p:spPr>
          <a:xfrm>
            <a:off x="7315201" y="2481940"/>
            <a:ext cx="4103914" cy="3759200"/>
          </a:xfrm>
          <a:prstGeom prst="rect">
            <a:avLst/>
          </a:prstGeom>
        </p:spPr>
        <p:txBody>
          <a:bodyPr vert="horz" lIns="91440" tIns="45720" rIns="91440" bIns="45720" rtlCol="0">
            <a:noAutofit/>
          </a:bodyPr>
          <a:lstStyle/>
          <a:p>
            <a:pPr marR="0" lvl="0">
              <a:spcAft>
                <a:spcPts val="600"/>
              </a:spcAft>
              <a:buClr>
                <a:srgbClr val="000000"/>
              </a:buClr>
              <a:buSzPts val="1300"/>
            </a:pPr>
            <a:r>
              <a:rPr lang="en-US" sz="2400" b="1" dirty="0">
                <a:solidFill>
                  <a:schemeClr val="bg1"/>
                </a:solidFill>
              </a:rPr>
              <a:t>Humorous but false stories passed off as true</a:t>
            </a:r>
            <a:r>
              <a:rPr lang="en-US" sz="2400" b="1" i="0" u="none" strike="noStrike" cap="none" dirty="0">
                <a:solidFill>
                  <a:schemeClr val="bg1"/>
                </a:solidFill>
              </a:rPr>
              <a:t>.</a:t>
            </a:r>
          </a:p>
          <a:p>
            <a:pPr marL="342900" marR="0" lvl="0" indent="-342900">
              <a:spcAft>
                <a:spcPts val="600"/>
              </a:spcAft>
              <a:buClr>
                <a:srgbClr val="000000"/>
              </a:buClr>
              <a:buSzPts val="1300"/>
              <a:buFont typeface="+mj-lt"/>
              <a:buAutoNum type="arabicPeriod"/>
            </a:pPr>
            <a:endParaRPr lang="en-US" sz="2400" b="1" i="0" u="none" strike="noStrike" cap="none" dirty="0">
              <a:solidFill>
                <a:schemeClr val="bg1"/>
              </a:solidFill>
            </a:endParaRPr>
          </a:p>
          <a:p>
            <a:pPr marR="0" lvl="0">
              <a:spcAft>
                <a:spcPts val="600"/>
              </a:spcAft>
              <a:buClr>
                <a:srgbClr val="000000"/>
              </a:buClr>
              <a:buSzPts val="1800"/>
            </a:pPr>
            <a:r>
              <a:rPr lang="en-US" sz="2400" b="0" i="0" strike="noStrike" cap="none" dirty="0">
                <a:solidFill>
                  <a:schemeClr val="bg1"/>
                </a:solidFill>
              </a:rPr>
              <a:t>If you know The Onion makes fake news for fun, you’ll get the joke—but others might believe it’s real, especially if it’s shared without context.</a:t>
            </a:r>
          </a:p>
        </p:txBody>
      </p:sp>
      <p:sp>
        <p:nvSpPr>
          <p:cNvPr id="3" name="Slide Number Placeholder 2">
            <a:extLst>
              <a:ext uri="{FF2B5EF4-FFF2-40B4-BE49-F238E27FC236}">
                <a16:creationId xmlns:a16="http://schemas.microsoft.com/office/drawing/2014/main" id="{8AEC0F2F-AB03-C3EF-24D4-7956E07783C7}"/>
              </a:ext>
            </a:extLst>
          </p:cNvPr>
          <p:cNvSpPr>
            <a:spLocks noGrp="1"/>
          </p:cNvSpPr>
          <p:nvPr>
            <p:ph type="sldNum" sz="quarter" idx="12"/>
          </p:nvPr>
        </p:nvSpPr>
        <p:spPr>
          <a:xfrm>
            <a:off x="11123295" y="6356350"/>
            <a:ext cx="457200" cy="365125"/>
          </a:xfrm>
        </p:spPr>
        <p:txBody>
          <a:bodyPr vert="horz" lIns="91440" tIns="45720" rIns="91440" bIns="45720" rtlCol="0" anchor="ctr">
            <a:normAutofit/>
          </a:bodyPr>
          <a:lstStyle/>
          <a:p>
            <a:pPr>
              <a:spcAft>
                <a:spcPts val="600"/>
              </a:spcAft>
            </a:pPr>
            <a:fld id="{B5CEABB6-07DC-46E8-9B57-56EC44A396E5}" type="slidenum">
              <a:rPr lang="en-US" smtClean="0"/>
              <a:pPr>
                <a:spcAft>
                  <a:spcPts val="600"/>
                </a:spcAft>
              </a:pPr>
              <a:t>17</a:t>
            </a:fld>
            <a:endParaRPr lang="en-US"/>
          </a:p>
        </p:txBody>
      </p:sp>
      <p:pic>
        <p:nvPicPr>
          <p:cNvPr id="8" name="Picture 7">
            <a:extLst>
              <a:ext uri="{FF2B5EF4-FFF2-40B4-BE49-F238E27FC236}">
                <a16:creationId xmlns:a16="http://schemas.microsoft.com/office/drawing/2014/main" id="{2473E2EC-168A-D5F0-8A11-DEC17E87DB57}"/>
              </a:ext>
            </a:extLst>
          </p:cNvPr>
          <p:cNvPicPr>
            <a:picLocks noChangeAspect="1"/>
          </p:cNvPicPr>
          <p:nvPr/>
        </p:nvPicPr>
        <p:blipFill>
          <a:blip r:embed="rId3"/>
          <a:stretch>
            <a:fillRect/>
          </a:stretch>
        </p:blipFill>
        <p:spPr>
          <a:xfrm>
            <a:off x="1784068" y="2219330"/>
            <a:ext cx="4701776" cy="4021810"/>
          </a:xfrm>
          <a:prstGeom prst="rect">
            <a:avLst/>
          </a:prstGeom>
        </p:spPr>
      </p:pic>
    </p:spTree>
    <p:extLst>
      <p:ext uri="{BB962C8B-B14F-4D97-AF65-F5344CB8AC3E}">
        <p14:creationId xmlns:p14="http://schemas.microsoft.com/office/powerpoint/2010/main" val="3641026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C79A1-1BC4-C5C3-6EF1-4C6F744B3B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CBC1C2-8AF2-57C2-1D3B-196E38A9BC22}"/>
              </a:ext>
            </a:extLst>
          </p:cNvPr>
          <p:cNvSpPr>
            <a:spLocks noGrp="1"/>
          </p:cNvSpPr>
          <p:nvPr>
            <p:ph type="title"/>
          </p:nvPr>
        </p:nvSpPr>
        <p:spPr>
          <a:xfrm>
            <a:off x="1552574" y="896111"/>
            <a:ext cx="9866540" cy="1358140"/>
          </a:xfrm>
        </p:spPr>
        <p:txBody>
          <a:bodyPr vert="horz" lIns="91440" tIns="45720" rIns="91440" bIns="45720" rtlCol="0" anchor="t" anchorCtr="0">
            <a:normAutofit/>
          </a:bodyPr>
          <a:lstStyle/>
          <a:p>
            <a:r>
              <a:rPr lang="en-US" dirty="0"/>
              <a:t>Sponsored Content</a:t>
            </a:r>
            <a:endParaRPr lang="en-US" b="1" kern="1200" cap="all" baseline="0" dirty="0">
              <a:latin typeface="+mj-lt"/>
              <a:ea typeface="+mj-ea"/>
              <a:cs typeface="+mj-cs"/>
            </a:endParaRPr>
          </a:p>
        </p:txBody>
      </p:sp>
      <p:sp>
        <p:nvSpPr>
          <p:cNvPr id="7" name="TextBox 6">
            <a:extLst>
              <a:ext uri="{FF2B5EF4-FFF2-40B4-BE49-F238E27FC236}">
                <a16:creationId xmlns:a16="http://schemas.microsoft.com/office/drawing/2014/main" id="{E1FD549F-3F23-53EF-0E06-67768004D2D1}"/>
              </a:ext>
            </a:extLst>
          </p:cNvPr>
          <p:cNvSpPr txBox="1"/>
          <p:nvPr/>
        </p:nvSpPr>
        <p:spPr>
          <a:xfrm>
            <a:off x="6096000" y="2050454"/>
            <a:ext cx="5323114" cy="3759200"/>
          </a:xfrm>
          <a:prstGeom prst="rect">
            <a:avLst/>
          </a:prstGeom>
        </p:spPr>
        <p:txBody>
          <a:bodyPr vert="horz" lIns="91440" tIns="45720" rIns="91440" bIns="45720" rtlCol="0">
            <a:noAutofit/>
          </a:bodyPr>
          <a:lstStyle/>
          <a:p>
            <a:pPr marR="0" lvl="0">
              <a:spcAft>
                <a:spcPts val="600"/>
              </a:spcAft>
              <a:buClr>
                <a:srgbClr val="000000"/>
              </a:buClr>
              <a:buSzPts val="1300"/>
            </a:pPr>
            <a:r>
              <a:rPr lang="en-US" sz="2400" b="1" dirty="0">
                <a:solidFill>
                  <a:schemeClr val="bg1"/>
                </a:solidFill>
              </a:rPr>
              <a:t>It looks like regular advice, but its main purpose is to promote a specific brand/product</a:t>
            </a:r>
            <a:r>
              <a:rPr lang="en-US" sz="2400" b="1" i="0" u="none" strike="noStrike" cap="none" dirty="0">
                <a:solidFill>
                  <a:schemeClr val="bg1"/>
                </a:solidFill>
              </a:rPr>
              <a:t>.</a:t>
            </a:r>
            <a:endParaRPr lang="en-US" sz="2400" b="1" dirty="0">
              <a:solidFill>
                <a:schemeClr val="bg1"/>
              </a:solidFill>
            </a:endParaRPr>
          </a:p>
          <a:p>
            <a:pPr marR="0" lvl="0">
              <a:spcAft>
                <a:spcPts val="600"/>
              </a:spcAft>
              <a:buClr>
                <a:srgbClr val="000000"/>
              </a:buClr>
              <a:buSzPts val="1300"/>
            </a:pPr>
            <a:endParaRPr lang="en-US" sz="2400" b="1" i="0" u="none" strike="noStrike" cap="none" dirty="0">
              <a:solidFill>
                <a:schemeClr val="bg1"/>
              </a:solidFill>
            </a:endParaRPr>
          </a:p>
          <a:p>
            <a:pPr marR="0" lvl="0">
              <a:spcAft>
                <a:spcPts val="600"/>
              </a:spcAft>
              <a:buClr>
                <a:srgbClr val="000000"/>
              </a:buClr>
              <a:buSzPts val="1300"/>
            </a:pPr>
            <a:r>
              <a:rPr lang="en-US" sz="2400" dirty="0">
                <a:solidFill>
                  <a:schemeClr val="bg1"/>
                </a:solidFill>
              </a:rPr>
              <a:t>Example: Your favorite influencer might share tips that seem helpful, but it's actually a paid promotion for a specific brand.</a:t>
            </a:r>
            <a:endParaRPr lang="en-US" sz="2400" i="0" u="none" strike="noStrike" cap="none" dirty="0">
              <a:solidFill>
                <a:schemeClr val="bg1"/>
              </a:solidFill>
            </a:endParaRPr>
          </a:p>
        </p:txBody>
      </p:sp>
      <p:sp>
        <p:nvSpPr>
          <p:cNvPr id="3" name="Slide Number Placeholder 2">
            <a:extLst>
              <a:ext uri="{FF2B5EF4-FFF2-40B4-BE49-F238E27FC236}">
                <a16:creationId xmlns:a16="http://schemas.microsoft.com/office/drawing/2014/main" id="{38E383B9-F3DD-A23A-8BED-7EC85846DF1E}"/>
              </a:ext>
            </a:extLst>
          </p:cNvPr>
          <p:cNvSpPr>
            <a:spLocks noGrp="1"/>
          </p:cNvSpPr>
          <p:nvPr>
            <p:ph type="sldNum" sz="quarter" idx="12"/>
          </p:nvPr>
        </p:nvSpPr>
        <p:spPr>
          <a:xfrm>
            <a:off x="11123295" y="6356350"/>
            <a:ext cx="457200" cy="365125"/>
          </a:xfrm>
        </p:spPr>
        <p:txBody>
          <a:bodyPr vert="horz" lIns="91440" tIns="45720" rIns="91440" bIns="45720" rtlCol="0" anchor="ctr">
            <a:normAutofit/>
          </a:bodyPr>
          <a:lstStyle/>
          <a:p>
            <a:pPr>
              <a:spcAft>
                <a:spcPts val="600"/>
              </a:spcAft>
            </a:pPr>
            <a:fld id="{B5CEABB6-07DC-46E8-9B57-56EC44A396E5}" type="slidenum">
              <a:rPr lang="en-US" smtClean="0"/>
              <a:pPr>
                <a:spcAft>
                  <a:spcPts val="600"/>
                </a:spcAft>
              </a:pPr>
              <a:t>18</a:t>
            </a:fld>
            <a:endParaRPr lang="en-US"/>
          </a:p>
        </p:txBody>
      </p:sp>
      <p:pic>
        <p:nvPicPr>
          <p:cNvPr id="6" name="Picture 5" descr="A person drinking from a mug&#10;&#10;AI-generated content may be incorrect.">
            <a:extLst>
              <a:ext uri="{FF2B5EF4-FFF2-40B4-BE49-F238E27FC236}">
                <a16:creationId xmlns:a16="http://schemas.microsoft.com/office/drawing/2014/main" id="{8FF40E46-4A7A-EED7-1C39-05775B313E63}"/>
              </a:ext>
            </a:extLst>
          </p:cNvPr>
          <p:cNvPicPr>
            <a:picLocks noChangeAspect="1"/>
          </p:cNvPicPr>
          <p:nvPr/>
        </p:nvPicPr>
        <p:blipFill>
          <a:blip r:embed="rId3"/>
          <a:srcRect b="27677"/>
          <a:stretch/>
        </p:blipFill>
        <p:spPr>
          <a:xfrm>
            <a:off x="2281237" y="1578985"/>
            <a:ext cx="3086100" cy="4959927"/>
          </a:xfrm>
          <a:prstGeom prst="rect">
            <a:avLst/>
          </a:prstGeom>
        </p:spPr>
      </p:pic>
    </p:spTree>
    <p:extLst>
      <p:ext uri="{BB962C8B-B14F-4D97-AF65-F5344CB8AC3E}">
        <p14:creationId xmlns:p14="http://schemas.microsoft.com/office/powerpoint/2010/main" val="4155548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983C6-D3F1-9135-7B8A-EE9FDB29F8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9228F9-C10C-489B-7A7C-F7F09D3FDC49}"/>
              </a:ext>
            </a:extLst>
          </p:cNvPr>
          <p:cNvSpPr>
            <a:spLocks noGrp="1"/>
          </p:cNvSpPr>
          <p:nvPr>
            <p:ph type="title"/>
          </p:nvPr>
        </p:nvSpPr>
        <p:spPr>
          <a:xfrm>
            <a:off x="1552574" y="896111"/>
            <a:ext cx="9866540" cy="1358140"/>
          </a:xfrm>
        </p:spPr>
        <p:txBody>
          <a:bodyPr vert="horz" lIns="91440" tIns="45720" rIns="91440" bIns="45720" rtlCol="0" anchor="t" anchorCtr="0">
            <a:normAutofit/>
          </a:bodyPr>
          <a:lstStyle/>
          <a:p>
            <a:r>
              <a:rPr lang="en-US" dirty="0"/>
              <a:t>PROPAGANDA</a:t>
            </a:r>
            <a:endParaRPr lang="en-US" b="1" kern="1200" cap="all" baseline="0" dirty="0">
              <a:latin typeface="+mj-lt"/>
              <a:ea typeface="+mj-ea"/>
              <a:cs typeface="+mj-cs"/>
            </a:endParaRPr>
          </a:p>
        </p:txBody>
      </p:sp>
      <p:sp>
        <p:nvSpPr>
          <p:cNvPr id="7" name="TextBox 6">
            <a:extLst>
              <a:ext uri="{FF2B5EF4-FFF2-40B4-BE49-F238E27FC236}">
                <a16:creationId xmlns:a16="http://schemas.microsoft.com/office/drawing/2014/main" id="{83DDB60A-D744-B3EF-C6BD-E76156AF53D9}"/>
              </a:ext>
            </a:extLst>
          </p:cNvPr>
          <p:cNvSpPr txBox="1"/>
          <p:nvPr/>
        </p:nvSpPr>
        <p:spPr>
          <a:xfrm>
            <a:off x="6633275" y="2050454"/>
            <a:ext cx="4785839" cy="3759200"/>
          </a:xfrm>
          <a:prstGeom prst="rect">
            <a:avLst/>
          </a:prstGeom>
        </p:spPr>
        <p:txBody>
          <a:bodyPr vert="horz" lIns="91440" tIns="45720" rIns="91440" bIns="45720" rtlCol="0">
            <a:noAutofit/>
          </a:bodyPr>
          <a:lstStyle/>
          <a:p>
            <a:pPr marR="0" lvl="0">
              <a:spcAft>
                <a:spcPts val="600"/>
              </a:spcAft>
              <a:buClr>
                <a:srgbClr val="000000"/>
              </a:buClr>
              <a:buSzPts val="1300"/>
            </a:pPr>
            <a:r>
              <a:rPr lang="en-US" sz="2400" b="1" dirty="0">
                <a:solidFill>
                  <a:schemeClr val="bg1"/>
                </a:solidFill>
              </a:rPr>
              <a:t>Content used to manage attitudes, values and knowledge</a:t>
            </a:r>
            <a:r>
              <a:rPr lang="en-US" sz="2400" b="1" i="0" u="none" strike="noStrike" cap="none" dirty="0">
                <a:solidFill>
                  <a:schemeClr val="bg1"/>
                </a:solidFill>
              </a:rPr>
              <a:t>.</a:t>
            </a:r>
            <a:endParaRPr lang="en-US" sz="2400" b="1" dirty="0">
              <a:solidFill>
                <a:schemeClr val="bg1"/>
              </a:solidFill>
            </a:endParaRPr>
          </a:p>
          <a:p>
            <a:pPr marR="0" lvl="0">
              <a:spcAft>
                <a:spcPts val="600"/>
              </a:spcAft>
              <a:buClr>
                <a:srgbClr val="000000"/>
              </a:buClr>
              <a:buSzPts val="1300"/>
            </a:pPr>
            <a:endParaRPr lang="en-US" sz="2400" b="1" i="0" u="none" strike="noStrike" cap="none" dirty="0">
              <a:solidFill>
                <a:schemeClr val="bg1"/>
              </a:solidFill>
            </a:endParaRPr>
          </a:p>
          <a:p>
            <a:pPr marR="0" lvl="0">
              <a:spcAft>
                <a:spcPts val="600"/>
              </a:spcAft>
              <a:buClr>
                <a:srgbClr val="000000"/>
              </a:buClr>
              <a:buSzPts val="1300"/>
            </a:pPr>
            <a:r>
              <a:rPr lang="en-US" sz="2400" dirty="0">
                <a:solidFill>
                  <a:schemeClr val="bg1"/>
                </a:solidFill>
              </a:rPr>
              <a:t>Example: This fictional poster uses emotional messages like heroism and patriotism to support a military operation and promote values that align with a political agenda.</a:t>
            </a:r>
            <a:endParaRPr lang="en-US" sz="2400" i="0" u="none" strike="noStrike" cap="none" dirty="0">
              <a:solidFill>
                <a:schemeClr val="bg1"/>
              </a:solidFill>
            </a:endParaRPr>
          </a:p>
        </p:txBody>
      </p:sp>
      <p:sp>
        <p:nvSpPr>
          <p:cNvPr id="3" name="Slide Number Placeholder 2">
            <a:extLst>
              <a:ext uri="{FF2B5EF4-FFF2-40B4-BE49-F238E27FC236}">
                <a16:creationId xmlns:a16="http://schemas.microsoft.com/office/drawing/2014/main" id="{0CA74419-0EB3-70C0-5FA5-256FFB129DCD}"/>
              </a:ext>
            </a:extLst>
          </p:cNvPr>
          <p:cNvSpPr>
            <a:spLocks noGrp="1"/>
          </p:cNvSpPr>
          <p:nvPr>
            <p:ph type="sldNum" sz="quarter" idx="12"/>
          </p:nvPr>
        </p:nvSpPr>
        <p:spPr>
          <a:xfrm>
            <a:off x="11123295" y="6356350"/>
            <a:ext cx="457200" cy="365125"/>
          </a:xfrm>
        </p:spPr>
        <p:txBody>
          <a:bodyPr vert="horz" lIns="91440" tIns="45720" rIns="91440" bIns="45720" rtlCol="0" anchor="ctr">
            <a:normAutofit/>
          </a:bodyPr>
          <a:lstStyle/>
          <a:p>
            <a:pPr>
              <a:spcAft>
                <a:spcPts val="600"/>
              </a:spcAft>
            </a:pPr>
            <a:fld id="{B5CEABB6-07DC-46E8-9B57-56EC44A396E5}" type="slidenum">
              <a:rPr lang="en-US" smtClean="0"/>
              <a:pPr>
                <a:spcAft>
                  <a:spcPts val="600"/>
                </a:spcAft>
              </a:pPr>
              <a:t>19</a:t>
            </a:fld>
            <a:endParaRPr lang="en-US"/>
          </a:p>
        </p:txBody>
      </p:sp>
      <p:pic>
        <p:nvPicPr>
          <p:cNvPr id="10" name="Picture 9" descr="A person holding a flag and smiling&#10;&#10;AI-generated content may be incorrect.">
            <a:extLst>
              <a:ext uri="{FF2B5EF4-FFF2-40B4-BE49-F238E27FC236}">
                <a16:creationId xmlns:a16="http://schemas.microsoft.com/office/drawing/2014/main" id="{F2865A40-1219-A87E-43B1-03594595321A}"/>
              </a:ext>
            </a:extLst>
          </p:cNvPr>
          <p:cNvPicPr>
            <a:picLocks noChangeAspect="1"/>
          </p:cNvPicPr>
          <p:nvPr/>
        </p:nvPicPr>
        <p:blipFill>
          <a:blip r:embed="rId3"/>
          <a:stretch>
            <a:fillRect/>
          </a:stretch>
        </p:blipFill>
        <p:spPr>
          <a:xfrm>
            <a:off x="2262751" y="1823552"/>
            <a:ext cx="3143573" cy="4715360"/>
          </a:xfrm>
          <a:prstGeom prst="rect">
            <a:avLst/>
          </a:prstGeom>
        </p:spPr>
      </p:pic>
    </p:spTree>
    <p:extLst>
      <p:ext uri="{BB962C8B-B14F-4D97-AF65-F5344CB8AC3E}">
        <p14:creationId xmlns:p14="http://schemas.microsoft.com/office/powerpoint/2010/main" val="1013956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B9E34-0B16-B269-E20D-371ED940F6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A0528-7772-D387-9540-FF20590C2EB6}"/>
              </a:ext>
            </a:extLst>
          </p:cNvPr>
          <p:cNvSpPr>
            <a:spLocks noGrp="1"/>
          </p:cNvSpPr>
          <p:nvPr>
            <p:ph type="ctrTitle"/>
          </p:nvPr>
        </p:nvSpPr>
        <p:spPr>
          <a:xfrm>
            <a:off x="4274505" y="1050452"/>
            <a:ext cx="6856292" cy="3590596"/>
          </a:xfrm>
        </p:spPr>
        <p:txBody>
          <a:bodyPr anchor="ctr">
            <a:normAutofit/>
          </a:bodyPr>
          <a:lstStyle/>
          <a:p>
            <a:pPr algn="r"/>
            <a:r>
              <a:rPr lang="en-US" sz="4000" dirty="0"/>
              <a:t>Navigating the Truth: </a:t>
            </a:r>
            <a:r>
              <a:rPr lang="en-US" sz="4000" b="0" dirty="0"/>
              <a:t>Identifying and Avoiding Misinformation, Disinformation, and </a:t>
            </a:r>
            <a:r>
              <a:rPr lang="en-US" sz="4000" b="0" dirty="0" err="1"/>
              <a:t>Malinformation</a:t>
            </a:r>
            <a:endParaRPr lang="en-US" sz="4000" b="0" dirty="0"/>
          </a:p>
        </p:txBody>
      </p:sp>
      <p:sp>
        <p:nvSpPr>
          <p:cNvPr id="9" name="Slide Number Placeholder 3" hidden="1">
            <a:extLst>
              <a:ext uri="{FF2B5EF4-FFF2-40B4-BE49-F238E27FC236}">
                <a16:creationId xmlns:a16="http://schemas.microsoft.com/office/drawing/2014/main" id="{87B299E7-F40F-F6EF-973E-D09E81E13A32}"/>
              </a:ext>
            </a:extLst>
          </p:cNvPr>
          <p:cNvSpPr>
            <a:spLocks noGrp="1"/>
          </p:cNvSpPr>
          <p:nvPr>
            <p:ph type="sldNum" sz="quarter" idx="4294967295"/>
          </p:nvPr>
        </p:nvSpPr>
        <p:spPr>
          <a:xfrm>
            <a:off x="11123295" y="6352847"/>
            <a:ext cx="457200" cy="365125"/>
          </a:xfrm>
        </p:spPr>
        <p:txBody>
          <a:bodyPr/>
          <a:lstStyle/>
          <a:p>
            <a:pPr>
              <a:spcAft>
                <a:spcPts val="600"/>
              </a:spcAft>
            </a:pPr>
            <a:fld id="{B5CEABB6-07DC-46E8-9B57-56EC44A396E5}" type="slidenum">
              <a:rPr lang="en-US" smtClean="0"/>
              <a:pPr>
                <a:spcAft>
                  <a:spcPts val="600"/>
                </a:spcAft>
              </a:pPr>
              <a:t>2</a:t>
            </a:fld>
            <a:endParaRPr lang="en-US"/>
          </a:p>
        </p:txBody>
      </p:sp>
    </p:spTree>
    <p:extLst>
      <p:ext uri="{BB962C8B-B14F-4D97-AF65-F5344CB8AC3E}">
        <p14:creationId xmlns:p14="http://schemas.microsoft.com/office/powerpoint/2010/main" val="3892377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6EDDD-9B38-A34A-1A87-8398884FB8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47B0C7-B23E-B91C-5E41-2EAA993E62AD}"/>
              </a:ext>
            </a:extLst>
          </p:cNvPr>
          <p:cNvSpPr>
            <a:spLocks noGrp="1"/>
          </p:cNvSpPr>
          <p:nvPr>
            <p:ph type="title"/>
          </p:nvPr>
        </p:nvSpPr>
        <p:spPr>
          <a:xfrm>
            <a:off x="1552574" y="896111"/>
            <a:ext cx="9866540" cy="1358140"/>
          </a:xfrm>
        </p:spPr>
        <p:txBody>
          <a:bodyPr vert="horz" lIns="91440" tIns="45720" rIns="91440" bIns="45720" rtlCol="0" anchor="t" anchorCtr="0">
            <a:normAutofit/>
          </a:bodyPr>
          <a:lstStyle/>
          <a:p>
            <a:r>
              <a:rPr lang="en-US" dirty="0"/>
              <a:t>AI-POWERED MISINFORMATION</a:t>
            </a:r>
            <a:endParaRPr lang="en-US" b="1" kern="1200" cap="all" baseline="0" dirty="0">
              <a:latin typeface="+mj-lt"/>
              <a:ea typeface="+mj-ea"/>
              <a:cs typeface="+mj-cs"/>
            </a:endParaRPr>
          </a:p>
        </p:txBody>
      </p:sp>
      <p:sp>
        <p:nvSpPr>
          <p:cNvPr id="7" name="TextBox 6">
            <a:extLst>
              <a:ext uri="{FF2B5EF4-FFF2-40B4-BE49-F238E27FC236}">
                <a16:creationId xmlns:a16="http://schemas.microsoft.com/office/drawing/2014/main" id="{58FF7374-BDC5-1F62-2F9E-42E8C726432C}"/>
              </a:ext>
            </a:extLst>
          </p:cNvPr>
          <p:cNvSpPr txBox="1"/>
          <p:nvPr/>
        </p:nvSpPr>
        <p:spPr>
          <a:xfrm>
            <a:off x="6633275" y="2050454"/>
            <a:ext cx="4785839" cy="1080204"/>
          </a:xfrm>
          <a:prstGeom prst="rect">
            <a:avLst/>
          </a:prstGeom>
        </p:spPr>
        <p:txBody>
          <a:bodyPr vert="horz" lIns="91440" tIns="45720" rIns="91440" bIns="45720" rtlCol="0">
            <a:noAutofit/>
          </a:bodyPr>
          <a:lstStyle/>
          <a:p>
            <a:pPr marR="0" lvl="0">
              <a:spcAft>
                <a:spcPts val="600"/>
              </a:spcAft>
              <a:buClr>
                <a:srgbClr val="000000"/>
              </a:buClr>
              <a:buSzPts val="1300"/>
            </a:pPr>
            <a:r>
              <a:rPr lang="en-US" sz="2400" b="1" dirty="0">
                <a:solidFill>
                  <a:schemeClr val="bg1"/>
                </a:solidFill>
              </a:rPr>
              <a:t>Artificial intelligence used to create or change information, like photos or videos, to make it look real, even though it's fake</a:t>
            </a:r>
            <a:r>
              <a:rPr lang="en-US" sz="2400" b="1" i="0" u="none" strike="noStrike" cap="none" dirty="0">
                <a:solidFill>
                  <a:schemeClr val="bg1"/>
                </a:solidFill>
              </a:rPr>
              <a:t>.</a:t>
            </a:r>
            <a:endParaRPr lang="en-US" sz="2400" b="1" dirty="0">
              <a:solidFill>
                <a:schemeClr val="bg1"/>
              </a:solidFill>
            </a:endParaRPr>
          </a:p>
          <a:p>
            <a:pPr marR="0" lvl="0">
              <a:spcAft>
                <a:spcPts val="600"/>
              </a:spcAft>
              <a:buClr>
                <a:srgbClr val="000000"/>
              </a:buClr>
              <a:buSzPts val="1300"/>
            </a:pPr>
            <a:endParaRPr lang="en-US" sz="2400" b="1" i="0" u="none" strike="noStrike" cap="none" dirty="0">
              <a:solidFill>
                <a:schemeClr val="bg1"/>
              </a:solidFill>
            </a:endParaRPr>
          </a:p>
          <a:p>
            <a:pPr marR="0" lvl="0">
              <a:spcAft>
                <a:spcPts val="600"/>
              </a:spcAft>
              <a:buClr>
                <a:srgbClr val="000000"/>
              </a:buClr>
              <a:buSzPts val="1300"/>
            </a:pPr>
            <a:r>
              <a:rPr lang="en-US" sz="2400" dirty="0">
                <a:solidFill>
                  <a:schemeClr val="bg1"/>
                </a:solidFill>
              </a:rPr>
              <a:t>Example: AI-generated fake images of Pope Francis wearing a puffer coat.</a:t>
            </a:r>
            <a:endParaRPr lang="en-US" sz="2400" i="0" u="none" strike="noStrike" cap="none" dirty="0">
              <a:solidFill>
                <a:schemeClr val="bg1"/>
              </a:solidFill>
            </a:endParaRPr>
          </a:p>
        </p:txBody>
      </p:sp>
      <p:sp>
        <p:nvSpPr>
          <p:cNvPr id="3" name="Slide Number Placeholder 2">
            <a:extLst>
              <a:ext uri="{FF2B5EF4-FFF2-40B4-BE49-F238E27FC236}">
                <a16:creationId xmlns:a16="http://schemas.microsoft.com/office/drawing/2014/main" id="{15A24904-3A8D-4CA7-E96D-BF8C0D141DA6}"/>
              </a:ext>
            </a:extLst>
          </p:cNvPr>
          <p:cNvSpPr>
            <a:spLocks noGrp="1"/>
          </p:cNvSpPr>
          <p:nvPr>
            <p:ph type="sldNum" sz="quarter" idx="12"/>
          </p:nvPr>
        </p:nvSpPr>
        <p:spPr>
          <a:xfrm>
            <a:off x="11123295" y="6356350"/>
            <a:ext cx="457200" cy="365125"/>
          </a:xfrm>
        </p:spPr>
        <p:txBody>
          <a:bodyPr vert="horz" lIns="91440" tIns="45720" rIns="91440" bIns="45720" rtlCol="0" anchor="ctr">
            <a:normAutofit/>
          </a:bodyPr>
          <a:lstStyle/>
          <a:p>
            <a:pPr>
              <a:spcAft>
                <a:spcPts val="600"/>
              </a:spcAft>
            </a:pPr>
            <a:fld id="{B5CEABB6-07DC-46E8-9B57-56EC44A396E5}" type="slidenum">
              <a:rPr lang="en-US" smtClean="0"/>
              <a:pPr>
                <a:spcAft>
                  <a:spcPts val="600"/>
                </a:spcAft>
              </a:pPr>
              <a:t>20</a:t>
            </a:fld>
            <a:endParaRPr lang="en-US"/>
          </a:p>
        </p:txBody>
      </p:sp>
      <p:pic>
        <p:nvPicPr>
          <p:cNvPr id="2050" name="Picture 2" descr="Image">
            <a:extLst>
              <a:ext uri="{FF2B5EF4-FFF2-40B4-BE49-F238E27FC236}">
                <a16:creationId xmlns:a16="http://schemas.microsoft.com/office/drawing/2014/main" id="{DA62EA42-F0E4-8622-DAF8-1F8D70726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438" y="1934536"/>
            <a:ext cx="3483288" cy="4354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198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DB714-DAB1-5800-32F4-EC8B6F0635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0AC52-0847-4D5E-5C06-B93B768CCB50}"/>
              </a:ext>
            </a:extLst>
          </p:cNvPr>
          <p:cNvSpPr>
            <a:spLocks noGrp="1"/>
          </p:cNvSpPr>
          <p:nvPr>
            <p:ph type="title"/>
          </p:nvPr>
        </p:nvSpPr>
        <p:spPr>
          <a:xfrm>
            <a:off x="1552574" y="896111"/>
            <a:ext cx="9866540" cy="1358140"/>
          </a:xfrm>
        </p:spPr>
        <p:txBody>
          <a:bodyPr vert="horz" lIns="91440" tIns="45720" rIns="91440" bIns="45720" rtlCol="0" anchor="t" anchorCtr="0">
            <a:normAutofit/>
          </a:bodyPr>
          <a:lstStyle/>
          <a:p>
            <a:r>
              <a:rPr lang="en-US" dirty="0"/>
              <a:t>DEEP FAKE</a:t>
            </a:r>
            <a:endParaRPr lang="en-US" b="1" kern="1200" cap="all" baseline="0" dirty="0">
              <a:latin typeface="+mj-lt"/>
              <a:ea typeface="+mj-ea"/>
              <a:cs typeface="+mj-cs"/>
            </a:endParaRPr>
          </a:p>
        </p:txBody>
      </p:sp>
      <p:sp>
        <p:nvSpPr>
          <p:cNvPr id="7" name="TextBox 6">
            <a:extLst>
              <a:ext uri="{FF2B5EF4-FFF2-40B4-BE49-F238E27FC236}">
                <a16:creationId xmlns:a16="http://schemas.microsoft.com/office/drawing/2014/main" id="{70FA5807-A0E5-DC79-1181-FF0C1D785089}"/>
              </a:ext>
            </a:extLst>
          </p:cNvPr>
          <p:cNvSpPr txBox="1"/>
          <p:nvPr/>
        </p:nvSpPr>
        <p:spPr>
          <a:xfrm>
            <a:off x="6633275" y="2050454"/>
            <a:ext cx="4785839" cy="1080204"/>
          </a:xfrm>
          <a:prstGeom prst="rect">
            <a:avLst/>
          </a:prstGeom>
        </p:spPr>
        <p:txBody>
          <a:bodyPr vert="horz" lIns="91440" tIns="45720" rIns="91440" bIns="45720" rtlCol="0">
            <a:noAutofit/>
          </a:bodyPr>
          <a:lstStyle/>
          <a:p>
            <a:pPr marR="0" lvl="0">
              <a:spcAft>
                <a:spcPts val="600"/>
              </a:spcAft>
              <a:buClr>
                <a:srgbClr val="000000"/>
              </a:buClr>
              <a:buSzPts val="1300"/>
            </a:pPr>
            <a:r>
              <a:rPr lang="en-US" sz="2400" b="1" dirty="0">
                <a:solidFill>
                  <a:schemeClr val="bg1"/>
                </a:solidFill>
              </a:rPr>
              <a:t>A deepfake is a type of video or audio that uses artificial intelligence to make it look or sound like someone is saying or doing something they never actually did</a:t>
            </a:r>
            <a:r>
              <a:rPr lang="en-US" sz="2400" b="1" i="0" u="none" strike="noStrike" cap="none" dirty="0">
                <a:solidFill>
                  <a:schemeClr val="bg1"/>
                </a:solidFill>
              </a:rPr>
              <a:t>.</a:t>
            </a:r>
            <a:endParaRPr lang="en-US" sz="2400" b="1" dirty="0">
              <a:solidFill>
                <a:schemeClr val="bg1"/>
              </a:solidFill>
            </a:endParaRPr>
          </a:p>
          <a:p>
            <a:pPr marR="0" lvl="0">
              <a:spcAft>
                <a:spcPts val="600"/>
              </a:spcAft>
              <a:buClr>
                <a:srgbClr val="000000"/>
              </a:buClr>
              <a:buSzPts val="1300"/>
            </a:pPr>
            <a:endParaRPr lang="en-US" sz="2400" b="1" i="0" u="none" strike="noStrike" cap="none" dirty="0">
              <a:solidFill>
                <a:schemeClr val="bg1"/>
              </a:solidFill>
            </a:endParaRPr>
          </a:p>
          <a:p>
            <a:pPr marR="0" lvl="0">
              <a:spcAft>
                <a:spcPts val="600"/>
              </a:spcAft>
              <a:buClr>
                <a:srgbClr val="000000"/>
              </a:buClr>
              <a:buSzPts val="1300"/>
            </a:pPr>
            <a:r>
              <a:rPr lang="en-US" sz="2400" dirty="0">
                <a:solidFill>
                  <a:schemeClr val="bg1"/>
                </a:solidFill>
              </a:rPr>
              <a:t>Example: AI-generated fake video</a:t>
            </a:r>
            <a:endParaRPr lang="en-US" sz="2400" i="0" u="none" strike="noStrike" cap="none" dirty="0">
              <a:solidFill>
                <a:schemeClr val="bg1"/>
              </a:solidFill>
            </a:endParaRPr>
          </a:p>
        </p:txBody>
      </p:sp>
      <p:sp>
        <p:nvSpPr>
          <p:cNvPr id="3" name="Slide Number Placeholder 2">
            <a:extLst>
              <a:ext uri="{FF2B5EF4-FFF2-40B4-BE49-F238E27FC236}">
                <a16:creationId xmlns:a16="http://schemas.microsoft.com/office/drawing/2014/main" id="{1438BF20-8F54-F1FE-486F-C29E6A60E778}"/>
              </a:ext>
            </a:extLst>
          </p:cNvPr>
          <p:cNvSpPr>
            <a:spLocks noGrp="1"/>
          </p:cNvSpPr>
          <p:nvPr>
            <p:ph type="sldNum" sz="quarter" idx="12"/>
          </p:nvPr>
        </p:nvSpPr>
        <p:spPr>
          <a:xfrm>
            <a:off x="11123295" y="6356350"/>
            <a:ext cx="457200" cy="365125"/>
          </a:xfrm>
        </p:spPr>
        <p:txBody>
          <a:bodyPr vert="horz" lIns="91440" tIns="45720" rIns="91440" bIns="45720" rtlCol="0" anchor="ctr">
            <a:normAutofit/>
          </a:bodyPr>
          <a:lstStyle/>
          <a:p>
            <a:pPr>
              <a:spcAft>
                <a:spcPts val="600"/>
              </a:spcAft>
            </a:pPr>
            <a:fld id="{B5CEABB6-07DC-46E8-9B57-56EC44A396E5}" type="slidenum">
              <a:rPr lang="en-US" smtClean="0"/>
              <a:pPr>
                <a:spcAft>
                  <a:spcPts val="600"/>
                </a:spcAft>
              </a:pPr>
              <a:t>21</a:t>
            </a:fld>
            <a:endParaRPr lang="en-US"/>
          </a:p>
        </p:txBody>
      </p:sp>
      <p:pic>
        <p:nvPicPr>
          <p:cNvPr id="6" name="Picture 5">
            <a:extLst>
              <a:ext uri="{FF2B5EF4-FFF2-40B4-BE49-F238E27FC236}">
                <a16:creationId xmlns:a16="http://schemas.microsoft.com/office/drawing/2014/main" id="{1A3D8C11-EC7F-BA15-7536-E0C657043827}"/>
              </a:ext>
            </a:extLst>
          </p:cNvPr>
          <p:cNvPicPr>
            <a:picLocks noChangeAspect="1"/>
          </p:cNvPicPr>
          <p:nvPr/>
        </p:nvPicPr>
        <p:blipFill>
          <a:blip r:embed="rId3"/>
          <a:stretch>
            <a:fillRect/>
          </a:stretch>
        </p:blipFill>
        <p:spPr>
          <a:xfrm>
            <a:off x="1552574" y="2050454"/>
            <a:ext cx="4763815" cy="3512146"/>
          </a:xfrm>
          <a:prstGeom prst="rect">
            <a:avLst/>
          </a:prstGeom>
        </p:spPr>
      </p:pic>
    </p:spTree>
    <p:extLst>
      <p:ext uri="{BB962C8B-B14F-4D97-AF65-F5344CB8AC3E}">
        <p14:creationId xmlns:p14="http://schemas.microsoft.com/office/powerpoint/2010/main" val="4189110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8C8BA-F1A3-3B2E-441A-1E9BA0FD59C0}"/>
              </a:ext>
            </a:extLst>
          </p:cNvPr>
          <p:cNvSpPr>
            <a:spLocks noGrp="1"/>
          </p:cNvSpPr>
          <p:nvPr>
            <p:ph type="title"/>
          </p:nvPr>
        </p:nvSpPr>
        <p:spPr>
          <a:xfrm>
            <a:off x="764155" y="896112"/>
            <a:ext cx="10665845" cy="1325563"/>
          </a:xfrm>
        </p:spPr>
        <p:txBody>
          <a:bodyPr anchor="t">
            <a:normAutofit/>
          </a:bodyPr>
          <a:lstStyle/>
          <a:p>
            <a:r>
              <a:rPr lang="en-US" dirty="0"/>
              <a:t>HOW misinformation spreads</a:t>
            </a:r>
          </a:p>
        </p:txBody>
      </p:sp>
      <p:sp>
        <p:nvSpPr>
          <p:cNvPr id="3" name="Slide Number Placeholder 2">
            <a:extLst>
              <a:ext uri="{FF2B5EF4-FFF2-40B4-BE49-F238E27FC236}">
                <a16:creationId xmlns:a16="http://schemas.microsoft.com/office/drawing/2014/main" id="{4720D004-A219-9F80-AC19-C2A05E4AF7A2}"/>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B5CEABB6-07DC-46E8-9B57-56EC44A396E5}" type="slidenum">
              <a:rPr lang="en-US" smtClean="0"/>
              <a:pPr>
                <a:spcAft>
                  <a:spcPts val="600"/>
                </a:spcAft>
              </a:pPr>
              <a:t>22</a:t>
            </a:fld>
            <a:endParaRPr lang="en-US"/>
          </a:p>
        </p:txBody>
      </p:sp>
      <p:graphicFrame>
        <p:nvGraphicFramePr>
          <p:cNvPr id="6" name="Content Placeholder 3">
            <a:extLst>
              <a:ext uri="{FF2B5EF4-FFF2-40B4-BE49-F238E27FC236}">
                <a16:creationId xmlns:a16="http://schemas.microsoft.com/office/drawing/2014/main" id="{3491CA09-21D7-FE29-2BA8-1D6B0DC79041}"/>
              </a:ext>
            </a:extLst>
          </p:cNvPr>
          <p:cNvGraphicFramePr>
            <a:graphicFrameLocks noGrp="1"/>
          </p:cNvGraphicFramePr>
          <p:nvPr>
            <p:ph type="tbl" sz="quarter" idx="13"/>
            <p:extLst>
              <p:ext uri="{D42A27DB-BD31-4B8C-83A1-F6EECF244321}">
                <p14:modId xmlns:p14="http://schemas.microsoft.com/office/powerpoint/2010/main" val="2094638865"/>
              </p:ext>
            </p:extLst>
          </p:nvPr>
        </p:nvGraphicFramePr>
        <p:xfrm>
          <a:off x="762000" y="2417763"/>
          <a:ext cx="10665845" cy="3678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8646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B3A6-9D4C-1B8A-EDE3-403C74AAB234}"/>
              </a:ext>
            </a:extLst>
          </p:cNvPr>
          <p:cNvSpPr>
            <a:spLocks noGrp="1"/>
          </p:cNvSpPr>
          <p:nvPr>
            <p:ph type="title"/>
          </p:nvPr>
        </p:nvSpPr>
        <p:spPr>
          <a:xfrm>
            <a:off x="762000" y="896112"/>
            <a:ext cx="10668000" cy="1325563"/>
          </a:xfrm>
        </p:spPr>
        <p:txBody>
          <a:bodyPr anchor="t">
            <a:normAutofit/>
          </a:bodyPr>
          <a:lstStyle/>
          <a:p>
            <a:pPr algn="ctr"/>
            <a:r>
              <a:rPr lang="en-US" dirty="0"/>
              <a:t>Tips to avoid misinformation</a:t>
            </a:r>
          </a:p>
        </p:txBody>
      </p:sp>
      <p:sp>
        <p:nvSpPr>
          <p:cNvPr id="3" name="Slide Number Placeholder 2">
            <a:extLst>
              <a:ext uri="{FF2B5EF4-FFF2-40B4-BE49-F238E27FC236}">
                <a16:creationId xmlns:a16="http://schemas.microsoft.com/office/drawing/2014/main" id="{DB8DA255-EE2E-BDC0-D55A-7246CED900FD}"/>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B5CEABB6-07DC-46E8-9B57-56EC44A396E5}" type="slidenum">
              <a:rPr lang="en-US" smtClean="0"/>
              <a:pPr>
                <a:spcAft>
                  <a:spcPts val="600"/>
                </a:spcAft>
              </a:pPr>
              <a:t>23</a:t>
            </a:fld>
            <a:endParaRPr lang="en-US"/>
          </a:p>
        </p:txBody>
      </p:sp>
      <p:graphicFrame>
        <p:nvGraphicFramePr>
          <p:cNvPr id="6" name="Content Placeholder 3">
            <a:extLst>
              <a:ext uri="{FF2B5EF4-FFF2-40B4-BE49-F238E27FC236}">
                <a16:creationId xmlns:a16="http://schemas.microsoft.com/office/drawing/2014/main" id="{12F41877-81F6-82D1-CEBD-463C8EFA461D}"/>
              </a:ext>
            </a:extLst>
          </p:cNvPr>
          <p:cNvGraphicFramePr>
            <a:graphicFrameLocks noGrp="1"/>
          </p:cNvGraphicFramePr>
          <p:nvPr>
            <p:ph type="tbl" sz="quarter" idx="14"/>
            <p:extLst>
              <p:ext uri="{D42A27DB-BD31-4B8C-83A1-F6EECF244321}">
                <p14:modId xmlns:p14="http://schemas.microsoft.com/office/powerpoint/2010/main" val="3817385872"/>
              </p:ext>
            </p:extLst>
          </p:nvPr>
        </p:nvGraphicFramePr>
        <p:xfrm>
          <a:off x="757375" y="1538220"/>
          <a:ext cx="10668000" cy="3781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7679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14F80-EE33-0502-2BDD-3813DC1DFC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D5E0A4-9AB4-7BCE-7F95-981B2B7AB978}"/>
              </a:ext>
            </a:extLst>
          </p:cNvPr>
          <p:cNvSpPr>
            <a:spLocks noGrp="1"/>
          </p:cNvSpPr>
          <p:nvPr>
            <p:ph type="ctrTitle"/>
          </p:nvPr>
        </p:nvSpPr>
        <p:spPr>
          <a:xfrm>
            <a:off x="4902109" y="1382855"/>
            <a:ext cx="6449786" cy="2785508"/>
          </a:xfrm>
        </p:spPr>
        <p:txBody>
          <a:bodyPr>
            <a:normAutofit/>
          </a:bodyPr>
          <a:lstStyle/>
          <a:p>
            <a:r>
              <a:rPr lang="en-US" sz="4000" dirty="0"/>
              <a:t>PRACTICAL ACTIVITY 1: Can You Trust It?</a:t>
            </a:r>
          </a:p>
        </p:txBody>
      </p:sp>
      <p:sp>
        <p:nvSpPr>
          <p:cNvPr id="4" name="Slide Number Placeholder 3">
            <a:extLst>
              <a:ext uri="{FF2B5EF4-FFF2-40B4-BE49-F238E27FC236}">
                <a16:creationId xmlns:a16="http://schemas.microsoft.com/office/drawing/2014/main" id="{F80E184A-EC18-0D2E-FE83-1B7AD94F1AE4}"/>
              </a:ext>
            </a:extLst>
          </p:cNvPr>
          <p:cNvSpPr>
            <a:spLocks noGrp="1"/>
          </p:cNvSpPr>
          <p:nvPr>
            <p:ph type="sldNum" sz="quarter" idx="12"/>
          </p:nvPr>
        </p:nvSpPr>
        <p:spPr/>
        <p:txBody>
          <a:bodyPr/>
          <a:lstStyle/>
          <a:p>
            <a:fld id="{B5CEABB6-07DC-46E8-9B57-56EC44A396E5}" type="slidenum">
              <a:rPr lang="en-US" smtClean="0"/>
              <a:pPr/>
              <a:t>24</a:t>
            </a:fld>
            <a:endParaRPr lang="en-US" dirty="0"/>
          </a:p>
        </p:txBody>
      </p:sp>
    </p:spTree>
    <p:extLst>
      <p:ext uri="{BB962C8B-B14F-4D97-AF65-F5344CB8AC3E}">
        <p14:creationId xmlns:p14="http://schemas.microsoft.com/office/powerpoint/2010/main" val="2615679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D776-745D-3F7D-46E0-F4DF7B36E001}"/>
              </a:ext>
            </a:extLst>
          </p:cNvPr>
          <p:cNvSpPr>
            <a:spLocks noGrp="1"/>
          </p:cNvSpPr>
          <p:nvPr>
            <p:ph type="title"/>
          </p:nvPr>
        </p:nvSpPr>
        <p:spPr>
          <a:xfrm>
            <a:off x="764155" y="896112"/>
            <a:ext cx="10665845" cy="1325563"/>
          </a:xfrm>
        </p:spPr>
        <p:txBody>
          <a:bodyPr anchor="t">
            <a:normAutofit/>
          </a:bodyPr>
          <a:lstStyle/>
          <a:p>
            <a:r>
              <a:rPr lang="en-US" dirty="0"/>
              <a:t>Questions to DISCUSS</a:t>
            </a:r>
          </a:p>
        </p:txBody>
      </p:sp>
      <p:sp>
        <p:nvSpPr>
          <p:cNvPr id="3" name="Slide Number Placeholder 2">
            <a:extLst>
              <a:ext uri="{FF2B5EF4-FFF2-40B4-BE49-F238E27FC236}">
                <a16:creationId xmlns:a16="http://schemas.microsoft.com/office/drawing/2014/main" id="{8710E561-33DC-6414-1E13-E32434C33E64}"/>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B5CEABB6-07DC-46E8-9B57-56EC44A396E5}" type="slidenum">
              <a:rPr lang="en-US" smtClean="0"/>
              <a:pPr>
                <a:spcAft>
                  <a:spcPts val="600"/>
                </a:spcAft>
              </a:pPr>
              <a:t>25</a:t>
            </a:fld>
            <a:endParaRPr lang="en-US"/>
          </a:p>
        </p:txBody>
      </p:sp>
      <p:graphicFrame>
        <p:nvGraphicFramePr>
          <p:cNvPr id="6" name="Content Placeholder 3">
            <a:extLst>
              <a:ext uri="{FF2B5EF4-FFF2-40B4-BE49-F238E27FC236}">
                <a16:creationId xmlns:a16="http://schemas.microsoft.com/office/drawing/2014/main" id="{CBC725D3-94BE-0067-180B-96BFEDFEC4C0}"/>
              </a:ext>
            </a:extLst>
          </p:cNvPr>
          <p:cNvGraphicFramePr>
            <a:graphicFrameLocks noGrp="1"/>
          </p:cNvGraphicFramePr>
          <p:nvPr>
            <p:ph type="tbl" sz="quarter" idx="13"/>
            <p:extLst>
              <p:ext uri="{D42A27DB-BD31-4B8C-83A1-F6EECF244321}">
                <p14:modId xmlns:p14="http://schemas.microsoft.com/office/powerpoint/2010/main" val="3276900520"/>
              </p:ext>
            </p:extLst>
          </p:nvPr>
        </p:nvGraphicFramePr>
        <p:xfrm>
          <a:off x="762000" y="2417763"/>
          <a:ext cx="10665845" cy="3678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4395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902109" y="1382855"/>
            <a:ext cx="6449786" cy="2785508"/>
          </a:xfrm>
        </p:spPr>
        <p:txBody>
          <a:bodyPr>
            <a:normAutofit/>
          </a:bodyPr>
          <a:lstStyle/>
          <a:p>
            <a:r>
              <a:rPr lang="en-US" sz="4000" dirty="0"/>
              <a:t>PRACTICAL ACTIVITY 2: Spot the Fake IMAGE</a:t>
            </a:r>
          </a:p>
        </p:txBody>
      </p:sp>
      <p:sp>
        <p:nvSpPr>
          <p:cNvPr id="4" name="Slide Number Placeholder 3">
            <a:extLst>
              <a:ext uri="{FF2B5EF4-FFF2-40B4-BE49-F238E27FC236}">
                <a16:creationId xmlns:a16="http://schemas.microsoft.com/office/drawing/2014/main" id="{58D8D8EF-09F7-2BAC-3EC4-6E8F40515A5D}"/>
              </a:ext>
            </a:extLst>
          </p:cNvPr>
          <p:cNvSpPr>
            <a:spLocks noGrp="1"/>
          </p:cNvSpPr>
          <p:nvPr>
            <p:ph type="sldNum" sz="quarter" idx="12"/>
          </p:nvPr>
        </p:nvSpPr>
        <p:spPr/>
        <p:txBody>
          <a:bodyPr/>
          <a:lstStyle/>
          <a:p>
            <a:fld id="{B5CEABB6-07DC-46E8-9B57-56EC44A396E5}" type="slidenum">
              <a:rPr lang="en-US" smtClean="0"/>
              <a:pPr/>
              <a:t>26</a:t>
            </a:fld>
            <a:endParaRPr lang="en-US" dirty="0"/>
          </a:p>
        </p:txBody>
      </p:sp>
    </p:spTree>
    <p:extLst>
      <p:ext uri="{BB962C8B-B14F-4D97-AF65-F5344CB8AC3E}">
        <p14:creationId xmlns:p14="http://schemas.microsoft.com/office/powerpoint/2010/main" val="3003251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C4CBC7-5BB0-0B0E-7CDC-E1705CF356BA}"/>
              </a:ext>
            </a:extLst>
          </p:cNvPr>
          <p:cNvSpPr>
            <a:spLocks noGrp="1"/>
          </p:cNvSpPr>
          <p:nvPr>
            <p:ph type="title"/>
          </p:nvPr>
        </p:nvSpPr>
        <p:spPr>
          <a:xfrm>
            <a:off x="4933950" y="429461"/>
            <a:ext cx="6343650" cy="2668463"/>
          </a:xfrm>
        </p:spPr>
        <p:txBody>
          <a:bodyPr anchor="b">
            <a:normAutofit/>
          </a:bodyPr>
          <a:lstStyle/>
          <a:p>
            <a:r>
              <a:rPr lang="en-US" dirty="0"/>
              <a:t>Tips to spot fake images</a:t>
            </a:r>
          </a:p>
        </p:txBody>
      </p:sp>
      <p:sp>
        <p:nvSpPr>
          <p:cNvPr id="6" name="Content Placeholder 5">
            <a:extLst>
              <a:ext uri="{FF2B5EF4-FFF2-40B4-BE49-F238E27FC236}">
                <a16:creationId xmlns:a16="http://schemas.microsoft.com/office/drawing/2014/main" id="{C30C882F-4BE1-5DE0-593B-1016131A7A9A}"/>
              </a:ext>
            </a:extLst>
          </p:cNvPr>
          <p:cNvSpPr>
            <a:spLocks noGrp="1"/>
          </p:cNvSpPr>
          <p:nvPr>
            <p:ph sz="half" idx="14"/>
          </p:nvPr>
        </p:nvSpPr>
        <p:spPr>
          <a:xfrm>
            <a:off x="4938712" y="3299953"/>
            <a:ext cx="6338888" cy="2668463"/>
          </a:xfrm>
        </p:spPr>
        <p:txBody>
          <a:bodyPr>
            <a:normAutofit/>
          </a:bodyPr>
          <a:lstStyle/>
          <a:p>
            <a:pPr>
              <a:lnSpc>
                <a:spcPct val="140000"/>
              </a:lnSpc>
              <a:spcAft>
                <a:spcPts val="600"/>
              </a:spcAft>
              <a:buNone/>
            </a:pPr>
            <a:r>
              <a:rPr lang="en-US" b="1" dirty="0"/>
              <a:t>1. Look for weird details</a:t>
            </a:r>
            <a:br>
              <a:rPr lang="en-US" dirty="0"/>
            </a:br>
            <a:r>
              <a:rPr lang="en-US" b="1" dirty="0"/>
              <a:t>2. Watch for unnatural lighting and shadows</a:t>
            </a:r>
            <a:br>
              <a:rPr lang="en-US" dirty="0"/>
            </a:br>
            <a:r>
              <a:rPr lang="en-US" b="1" dirty="0"/>
              <a:t>3. Check the reflections</a:t>
            </a:r>
            <a:br>
              <a:rPr lang="en-US" dirty="0"/>
            </a:br>
            <a:endParaRPr lang="en-US"/>
          </a:p>
        </p:txBody>
      </p:sp>
      <p:sp>
        <p:nvSpPr>
          <p:cNvPr id="4" name="Slide Number Placeholder 3">
            <a:extLst>
              <a:ext uri="{FF2B5EF4-FFF2-40B4-BE49-F238E27FC236}">
                <a16:creationId xmlns:a16="http://schemas.microsoft.com/office/drawing/2014/main" id="{11B7F6F0-7B36-0393-26D1-08AE546AC22F}"/>
              </a:ext>
            </a:extLst>
          </p:cNvPr>
          <p:cNvSpPr>
            <a:spLocks noGrp="1"/>
          </p:cNvSpPr>
          <p:nvPr>
            <p:ph type="sldNum" sz="quarter" idx="12"/>
          </p:nvPr>
        </p:nvSpPr>
        <p:spPr>
          <a:xfrm>
            <a:off x="10967357" y="6356350"/>
            <a:ext cx="457200" cy="365125"/>
          </a:xfrm>
        </p:spPr>
        <p:txBody>
          <a:bodyPr anchor="ctr">
            <a:normAutofit/>
          </a:bodyPr>
          <a:lstStyle/>
          <a:p>
            <a:pPr>
              <a:spcAft>
                <a:spcPts val="600"/>
              </a:spcAft>
            </a:pPr>
            <a:fld id="{B5CEABB6-07DC-46E8-9B57-56EC44A396E5}" type="slidenum">
              <a:rPr lang="en-US" smtClean="0"/>
              <a:pPr>
                <a:spcAft>
                  <a:spcPts val="600"/>
                </a:spcAft>
              </a:pPr>
              <a:t>27</a:t>
            </a:fld>
            <a:endParaRPr lang="en-US"/>
          </a:p>
        </p:txBody>
      </p:sp>
    </p:spTree>
    <p:extLst>
      <p:ext uri="{BB962C8B-B14F-4D97-AF65-F5344CB8AC3E}">
        <p14:creationId xmlns:p14="http://schemas.microsoft.com/office/powerpoint/2010/main" val="3766315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DDDE-FD61-49FB-96AA-336AF05408DE}"/>
              </a:ext>
            </a:extLst>
          </p:cNvPr>
          <p:cNvSpPr>
            <a:spLocks noGrp="1"/>
          </p:cNvSpPr>
          <p:nvPr>
            <p:ph type="title"/>
          </p:nvPr>
        </p:nvSpPr>
        <p:spPr/>
        <p:txBody>
          <a:bodyPr>
            <a:normAutofit/>
          </a:bodyPr>
          <a:lstStyle/>
          <a:p>
            <a:pPr algn="ctr"/>
            <a:r>
              <a:rPr lang="en-US" dirty="0"/>
              <a:t>Real vs AI-Generated Photo Challenge</a:t>
            </a:r>
          </a:p>
        </p:txBody>
      </p:sp>
      <p:sp>
        <p:nvSpPr>
          <p:cNvPr id="3" name="Slide Number Placeholder 2">
            <a:extLst>
              <a:ext uri="{FF2B5EF4-FFF2-40B4-BE49-F238E27FC236}">
                <a16:creationId xmlns:a16="http://schemas.microsoft.com/office/drawing/2014/main" id="{CE408E03-A34B-DB90-766D-5B6C04D7D08A}"/>
              </a:ext>
            </a:extLst>
          </p:cNvPr>
          <p:cNvSpPr>
            <a:spLocks noGrp="1"/>
          </p:cNvSpPr>
          <p:nvPr>
            <p:ph type="sldNum" sz="quarter" idx="12"/>
          </p:nvPr>
        </p:nvSpPr>
        <p:spPr/>
        <p:txBody>
          <a:bodyPr/>
          <a:lstStyle/>
          <a:p>
            <a:fld id="{B5CEABB6-07DC-46E8-9B57-56EC44A396E5}" type="slidenum">
              <a:rPr lang="en-US" smtClean="0"/>
              <a:pPr/>
              <a:t>28</a:t>
            </a:fld>
            <a:endParaRPr lang="en-US" dirty="0"/>
          </a:p>
        </p:txBody>
      </p:sp>
      <p:sp>
        <p:nvSpPr>
          <p:cNvPr id="10" name="TextBox 9">
            <a:extLst>
              <a:ext uri="{FF2B5EF4-FFF2-40B4-BE49-F238E27FC236}">
                <a16:creationId xmlns:a16="http://schemas.microsoft.com/office/drawing/2014/main" id="{0FBE3BB5-AAE9-D8F2-7856-E8D013D9D0EA}"/>
              </a:ext>
            </a:extLst>
          </p:cNvPr>
          <p:cNvSpPr txBox="1"/>
          <p:nvPr/>
        </p:nvSpPr>
        <p:spPr>
          <a:xfrm>
            <a:off x="2584487" y="6063962"/>
            <a:ext cx="484428" cy="584775"/>
          </a:xfrm>
          <a:prstGeom prst="rect">
            <a:avLst/>
          </a:prstGeom>
          <a:noFill/>
        </p:spPr>
        <p:txBody>
          <a:bodyPr wrap="none" rtlCol="0">
            <a:spAutoFit/>
          </a:bodyPr>
          <a:lstStyle/>
          <a:p>
            <a:r>
              <a:rPr lang="en-US" sz="3200" b="1" dirty="0"/>
              <a:t>A</a:t>
            </a:r>
            <a:endParaRPr lang="en-US" b="1" dirty="0"/>
          </a:p>
        </p:txBody>
      </p:sp>
      <p:sp>
        <p:nvSpPr>
          <p:cNvPr id="12" name="TextBox 11">
            <a:extLst>
              <a:ext uri="{FF2B5EF4-FFF2-40B4-BE49-F238E27FC236}">
                <a16:creationId xmlns:a16="http://schemas.microsoft.com/office/drawing/2014/main" id="{E31E7057-E81B-7A2A-A944-E6E33B4BD0F4}"/>
              </a:ext>
            </a:extLst>
          </p:cNvPr>
          <p:cNvSpPr txBox="1"/>
          <p:nvPr/>
        </p:nvSpPr>
        <p:spPr>
          <a:xfrm>
            <a:off x="8166210" y="6056154"/>
            <a:ext cx="484428" cy="584775"/>
          </a:xfrm>
          <a:prstGeom prst="rect">
            <a:avLst/>
          </a:prstGeom>
          <a:noFill/>
        </p:spPr>
        <p:txBody>
          <a:bodyPr wrap="square">
            <a:spAutoFit/>
          </a:bodyPr>
          <a:lstStyle/>
          <a:p>
            <a:r>
              <a:rPr lang="en-US" sz="3200" b="1" dirty="0"/>
              <a:t>B</a:t>
            </a:r>
          </a:p>
        </p:txBody>
      </p:sp>
      <p:pic>
        <p:nvPicPr>
          <p:cNvPr id="8" name="Content Placeholder 7" descr="A child with dirt on his face&#10;&#10;AI-generated content may be incorrect.">
            <a:extLst>
              <a:ext uri="{FF2B5EF4-FFF2-40B4-BE49-F238E27FC236}">
                <a16:creationId xmlns:a16="http://schemas.microsoft.com/office/drawing/2014/main" id="{067E4F84-F89A-CECD-A3AF-51B1A3B0D0C5}"/>
              </a:ext>
            </a:extLst>
          </p:cNvPr>
          <p:cNvPicPr>
            <a:picLocks noGrp="1" noChangeAspect="1"/>
          </p:cNvPicPr>
          <p:nvPr>
            <p:ph sz="half" idx="14"/>
          </p:nvPr>
        </p:nvPicPr>
        <p:blipFill>
          <a:blip r:embed="rId3"/>
          <a:stretch>
            <a:fillRect/>
          </a:stretch>
        </p:blipFill>
        <p:spPr>
          <a:xfrm>
            <a:off x="1276350" y="2590800"/>
            <a:ext cx="3505200" cy="3505200"/>
          </a:xfrm>
        </p:spPr>
      </p:pic>
      <p:pic>
        <p:nvPicPr>
          <p:cNvPr id="15" name="Content Placeholder 14" descr="A close-up of a person's face&#10;&#10;AI-generated content may be incorrect.">
            <a:extLst>
              <a:ext uri="{FF2B5EF4-FFF2-40B4-BE49-F238E27FC236}">
                <a16:creationId xmlns:a16="http://schemas.microsoft.com/office/drawing/2014/main" id="{E6B43157-3FF9-1715-2E72-CFE7A35B3CA9}"/>
              </a:ext>
            </a:extLst>
          </p:cNvPr>
          <p:cNvPicPr>
            <a:picLocks noGrp="1" noChangeAspect="1"/>
          </p:cNvPicPr>
          <p:nvPr>
            <p:ph sz="half" idx="15"/>
          </p:nvPr>
        </p:nvPicPr>
        <p:blipFill>
          <a:blip r:embed="rId4"/>
          <a:stretch>
            <a:fillRect/>
          </a:stretch>
        </p:blipFill>
        <p:spPr>
          <a:xfrm>
            <a:off x="6151563" y="2590800"/>
            <a:ext cx="3505200" cy="3505200"/>
          </a:xfrm>
        </p:spPr>
      </p:pic>
    </p:spTree>
    <p:extLst>
      <p:ext uri="{BB962C8B-B14F-4D97-AF65-F5344CB8AC3E}">
        <p14:creationId xmlns:p14="http://schemas.microsoft.com/office/powerpoint/2010/main" val="2542592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CE20D-6D53-6429-68D6-315C1D24A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3EE98D-A4A8-3E52-7033-817C4061520D}"/>
              </a:ext>
            </a:extLst>
          </p:cNvPr>
          <p:cNvSpPr>
            <a:spLocks noGrp="1"/>
          </p:cNvSpPr>
          <p:nvPr>
            <p:ph type="title"/>
          </p:nvPr>
        </p:nvSpPr>
        <p:spPr/>
        <p:txBody>
          <a:bodyPr>
            <a:normAutofit/>
          </a:bodyPr>
          <a:lstStyle/>
          <a:p>
            <a:pPr algn="ctr"/>
            <a:r>
              <a:rPr lang="en-US" dirty="0"/>
              <a:t>Real vs AI-Generated Photo Challenge</a:t>
            </a:r>
          </a:p>
        </p:txBody>
      </p:sp>
      <p:sp>
        <p:nvSpPr>
          <p:cNvPr id="3" name="Slide Number Placeholder 2">
            <a:extLst>
              <a:ext uri="{FF2B5EF4-FFF2-40B4-BE49-F238E27FC236}">
                <a16:creationId xmlns:a16="http://schemas.microsoft.com/office/drawing/2014/main" id="{54CDE26C-E75F-154D-4705-8122EB70E139}"/>
              </a:ext>
            </a:extLst>
          </p:cNvPr>
          <p:cNvSpPr>
            <a:spLocks noGrp="1"/>
          </p:cNvSpPr>
          <p:nvPr>
            <p:ph type="sldNum" sz="quarter" idx="12"/>
          </p:nvPr>
        </p:nvSpPr>
        <p:spPr/>
        <p:txBody>
          <a:bodyPr/>
          <a:lstStyle/>
          <a:p>
            <a:fld id="{B5CEABB6-07DC-46E8-9B57-56EC44A396E5}" type="slidenum">
              <a:rPr lang="en-US" smtClean="0"/>
              <a:pPr/>
              <a:t>29</a:t>
            </a:fld>
            <a:endParaRPr lang="en-US" dirty="0"/>
          </a:p>
        </p:txBody>
      </p:sp>
      <p:sp>
        <p:nvSpPr>
          <p:cNvPr id="10" name="TextBox 9">
            <a:extLst>
              <a:ext uri="{FF2B5EF4-FFF2-40B4-BE49-F238E27FC236}">
                <a16:creationId xmlns:a16="http://schemas.microsoft.com/office/drawing/2014/main" id="{E46082DA-A86F-5916-32C7-2EF42ACF2644}"/>
              </a:ext>
            </a:extLst>
          </p:cNvPr>
          <p:cNvSpPr txBox="1"/>
          <p:nvPr/>
        </p:nvSpPr>
        <p:spPr>
          <a:xfrm>
            <a:off x="2584487" y="6063962"/>
            <a:ext cx="484428" cy="584775"/>
          </a:xfrm>
          <a:prstGeom prst="rect">
            <a:avLst/>
          </a:prstGeom>
          <a:noFill/>
        </p:spPr>
        <p:txBody>
          <a:bodyPr wrap="none" rtlCol="0">
            <a:spAutoFit/>
          </a:bodyPr>
          <a:lstStyle/>
          <a:p>
            <a:r>
              <a:rPr lang="en-US" sz="3200" b="1" dirty="0"/>
              <a:t>A</a:t>
            </a:r>
            <a:endParaRPr lang="en-US" b="1" dirty="0"/>
          </a:p>
        </p:txBody>
      </p:sp>
      <p:sp>
        <p:nvSpPr>
          <p:cNvPr id="12" name="TextBox 11">
            <a:extLst>
              <a:ext uri="{FF2B5EF4-FFF2-40B4-BE49-F238E27FC236}">
                <a16:creationId xmlns:a16="http://schemas.microsoft.com/office/drawing/2014/main" id="{168DD918-F6BD-1548-0F7F-C0C3210DD457}"/>
              </a:ext>
            </a:extLst>
          </p:cNvPr>
          <p:cNvSpPr txBox="1"/>
          <p:nvPr/>
        </p:nvSpPr>
        <p:spPr>
          <a:xfrm>
            <a:off x="8166210" y="6056154"/>
            <a:ext cx="484428" cy="584775"/>
          </a:xfrm>
          <a:prstGeom prst="rect">
            <a:avLst/>
          </a:prstGeom>
          <a:noFill/>
        </p:spPr>
        <p:txBody>
          <a:bodyPr wrap="square">
            <a:spAutoFit/>
          </a:bodyPr>
          <a:lstStyle/>
          <a:p>
            <a:r>
              <a:rPr lang="en-US" sz="3200" b="1" dirty="0"/>
              <a:t>B</a:t>
            </a:r>
          </a:p>
        </p:txBody>
      </p:sp>
      <p:pic>
        <p:nvPicPr>
          <p:cNvPr id="13" name="Content Placeholder 12" descr="A person wearing sunglasses smiling&#10;&#10;AI-generated content may be incorrect.">
            <a:extLst>
              <a:ext uri="{FF2B5EF4-FFF2-40B4-BE49-F238E27FC236}">
                <a16:creationId xmlns:a16="http://schemas.microsoft.com/office/drawing/2014/main" id="{1EA178F2-6CF7-6EF2-E149-8E8EBE9C4845}"/>
              </a:ext>
            </a:extLst>
          </p:cNvPr>
          <p:cNvPicPr>
            <a:picLocks noGrp="1" noChangeAspect="1"/>
          </p:cNvPicPr>
          <p:nvPr>
            <p:ph sz="half" idx="14"/>
          </p:nvPr>
        </p:nvPicPr>
        <p:blipFill>
          <a:blip r:embed="rId3"/>
          <a:stretch>
            <a:fillRect/>
          </a:stretch>
        </p:blipFill>
        <p:spPr>
          <a:xfrm>
            <a:off x="1276350" y="2590800"/>
            <a:ext cx="3505200" cy="3505200"/>
          </a:xfrm>
        </p:spPr>
      </p:pic>
      <p:pic>
        <p:nvPicPr>
          <p:cNvPr id="15" name="Content Placeholder 14" descr="A person smiling at the camera&#10;&#10;AI-generated content may be incorrect.">
            <a:extLst>
              <a:ext uri="{FF2B5EF4-FFF2-40B4-BE49-F238E27FC236}">
                <a16:creationId xmlns:a16="http://schemas.microsoft.com/office/drawing/2014/main" id="{86B382BF-A657-835F-81AE-FF65A0F227DD}"/>
              </a:ext>
            </a:extLst>
          </p:cNvPr>
          <p:cNvPicPr>
            <a:picLocks noGrp="1" noChangeAspect="1"/>
          </p:cNvPicPr>
          <p:nvPr>
            <p:ph sz="half" idx="15"/>
          </p:nvPr>
        </p:nvPicPr>
        <p:blipFill>
          <a:blip r:embed="rId4"/>
          <a:stretch>
            <a:fillRect/>
          </a:stretch>
        </p:blipFill>
        <p:spPr>
          <a:xfrm>
            <a:off x="6151563" y="2590800"/>
            <a:ext cx="3505200" cy="3505200"/>
          </a:xfrm>
        </p:spPr>
      </p:pic>
    </p:spTree>
    <p:extLst>
      <p:ext uri="{BB962C8B-B14F-4D97-AF65-F5344CB8AC3E}">
        <p14:creationId xmlns:p14="http://schemas.microsoft.com/office/powerpoint/2010/main" val="2496525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0D3B-B19F-4A57-C62F-AE0E5DCBE632}"/>
              </a:ext>
            </a:extLst>
          </p:cNvPr>
          <p:cNvSpPr>
            <a:spLocks noGrp="1"/>
          </p:cNvSpPr>
          <p:nvPr>
            <p:ph type="title"/>
          </p:nvPr>
        </p:nvSpPr>
        <p:spPr>
          <a:xfrm>
            <a:off x="4933950" y="429462"/>
            <a:ext cx="6343650" cy="1704132"/>
          </a:xfrm>
        </p:spPr>
        <p:txBody>
          <a:bodyPr anchor="b">
            <a:normAutofit/>
          </a:bodyPr>
          <a:lstStyle/>
          <a:p>
            <a:r>
              <a:rPr lang="en-US" dirty="0"/>
              <a:t>Ice-breaker: </a:t>
            </a:r>
            <a:r>
              <a:rPr lang="en-US" i="1" dirty="0"/>
              <a:t>Truth or Trick?</a:t>
            </a:r>
            <a:endParaRPr lang="en-US" dirty="0"/>
          </a:p>
        </p:txBody>
      </p:sp>
      <p:sp>
        <p:nvSpPr>
          <p:cNvPr id="4" name="Content Placeholder 3">
            <a:extLst>
              <a:ext uri="{FF2B5EF4-FFF2-40B4-BE49-F238E27FC236}">
                <a16:creationId xmlns:a16="http://schemas.microsoft.com/office/drawing/2014/main" id="{F4634FA8-CC42-EA7F-2C8C-4F0E7C9691E6}"/>
              </a:ext>
            </a:extLst>
          </p:cNvPr>
          <p:cNvSpPr>
            <a:spLocks noGrp="1"/>
          </p:cNvSpPr>
          <p:nvPr>
            <p:ph sz="half" idx="14"/>
          </p:nvPr>
        </p:nvSpPr>
        <p:spPr>
          <a:xfrm>
            <a:off x="4938712" y="2521527"/>
            <a:ext cx="6338888" cy="3446889"/>
          </a:xfrm>
        </p:spPr>
        <p:txBody>
          <a:bodyPr>
            <a:noAutofit/>
          </a:bodyPr>
          <a:lstStyle/>
          <a:p>
            <a:pPr>
              <a:lnSpc>
                <a:spcPct val="140000"/>
              </a:lnSpc>
              <a:spcAft>
                <a:spcPts val="600"/>
              </a:spcAft>
            </a:pPr>
            <a:r>
              <a:rPr lang="en-US" b="1" dirty="0"/>
              <a:t>🧼 “When you sing while bathing, you will see ghosts.”</a:t>
            </a:r>
          </a:p>
          <a:p>
            <a:pPr>
              <a:lnSpc>
                <a:spcPct val="140000"/>
              </a:lnSpc>
              <a:spcAft>
                <a:spcPts val="600"/>
              </a:spcAft>
            </a:pPr>
            <a:r>
              <a:rPr lang="en-US" b="1" dirty="0"/>
              <a:t>🍊 “If you swallow orange seeds, an orange tree will grow in your stomach.”</a:t>
            </a:r>
            <a:endParaRPr lang="en-US" dirty="0"/>
          </a:p>
          <a:p>
            <a:pPr>
              <a:lnSpc>
                <a:spcPct val="140000"/>
              </a:lnSpc>
              <a:spcAft>
                <a:spcPts val="600"/>
              </a:spcAft>
            </a:pPr>
            <a:r>
              <a:rPr lang="en-US" b="1" dirty="0"/>
              <a:t>🏞️ “Swimming in a river can cause a boy to transform into a girl.”</a:t>
            </a:r>
          </a:p>
          <a:p>
            <a:pPr marL="342900" indent="-342900">
              <a:lnSpc>
                <a:spcPct val="140000"/>
              </a:lnSpc>
              <a:spcAft>
                <a:spcPts val="600"/>
              </a:spcAft>
              <a:buFont typeface="+mj-lt"/>
              <a:buAutoNum type="arabicPeriod"/>
            </a:pPr>
            <a:endParaRPr lang="en-US" dirty="0"/>
          </a:p>
        </p:txBody>
      </p:sp>
      <p:sp>
        <p:nvSpPr>
          <p:cNvPr id="3" name="Slide Number Placeholder 2">
            <a:extLst>
              <a:ext uri="{FF2B5EF4-FFF2-40B4-BE49-F238E27FC236}">
                <a16:creationId xmlns:a16="http://schemas.microsoft.com/office/drawing/2014/main" id="{76C46D11-3FAD-68EA-F5D0-B7957ACDEB19}"/>
              </a:ext>
            </a:extLst>
          </p:cNvPr>
          <p:cNvSpPr>
            <a:spLocks noGrp="1"/>
          </p:cNvSpPr>
          <p:nvPr>
            <p:ph type="sldNum" sz="quarter" idx="12"/>
          </p:nvPr>
        </p:nvSpPr>
        <p:spPr>
          <a:xfrm>
            <a:off x="10967357" y="6356350"/>
            <a:ext cx="457200" cy="365125"/>
          </a:xfrm>
        </p:spPr>
        <p:txBody>
          <a:bodyPr anchor="ctr">
            <a:normAutofit/>
          </a:bodyPr>
          <a:lstStyle/>
          <a:p>
            <a:pPr>
              <a:spcAft>
                <a:spcPts val="600"/>
              </a:spcAft>
            </a:pPr>
            <a:fld id="{B5CEABB6-07DC-46E8-9B57-56EC44A396E5}" type="slidenum">
              <a:rPr lang="en-US" smtClean="0"/>
              <a:pPr>
                <a:spcAft>
                  <a:spcPts val="600"/>
                </a:spcAft>
              </a:pPr>
              <a:t>3</a:t>
            </a:fld>
            <a:endParaRPr lang="en-US"/>
          </a:p>
        </p:txBody>
      </p:sp>
    </p:spTree>
    <p:extLst>
      <p:ext uri="{BB962C8B-B14F-4D97-AF65-F5344CB8AC3E}">
        <p14:creationId xmlns:p14="http://schemas.microsoft.com/office/powerpoint/2010/main" val="137053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2F7F2-BF82-EC73-493D-DCB0599BA8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1EEB0F-66C5-3890-F88F-12F08346E4A3}"/>
              </a:ext>
            </a:extLst>
          </p:cNvPr>
          <p:cNvSpPr>
            <a:spLocks noGrp="1"/>
          </p:cNvSpPr>
          <p:nvPr>
            <p:ph type="title"/>
          </p:nvPr>
        </p:nvSpPr>
        <p:spPr/>
        <p:txBody>
          <a:bodyPr>
            <a:normAutofit/>
          </a:bodyPr>
          <a:lstStyle/>
          <a:p>
            <a:pPr algn="ctr"/>
            <a:r>
              <a:rPr lang="en-US" dirty="0"/>
              <a:t>Real vs AI-Generated Photo Challenge</a:t>
            </a:r>
          </a:p>
        </p:txBody>
      </p:sp>
      <p:sp>
        <p:nvSpPr>
          <p:cNvPr id="3" name="Slide Number Placeholder 2">
            <a:extLst>
              <a:ext uri="{FF2B5EF4-FFF2-40B4-BE49-F238E27FC236}">
                <a16:creationId xmlns:a16="http://schemas.microsoft.com/office/drawing/2014/main" id="{ED0A9C05-3483-C8EF-3E0F-D5EB61846908}"/>
              </a:ext>
            </a:extLst>
          </p:cNvPr>
          <p:cNvSpPr>
            <a:spLocks noGrp="1"/>
          </p:cNvSpPr>
          <p:nvPr>
            <p:ph type="sldNum" sz="quarter" idx="12"/>
          </p:nvPr>
        </p:nvSpPr>
        <p:spPr/>
        <p:txBody>
          <a:bodyPr/>
          <a:lstStyle/>
          <a:p>
            <a:fld id="{B5CEABB6-07DC-46E8-9B57-56EC44A396E5}" type="slidenum">
              <a:rPr lang="en-US" smtClean="0"/>
              <a:pPr/>
              <a:t>30</a:t>
            </a:fld>
            <a:endParaRPr lang="en-US" dirty="0"/>
          </a:p>
        </p:txBody>
      </p:sp>
      <p:sp>
        <p:nvSpPr>
          <p:cNvPr id="16" name="TextBox 15">
            <a:extLst>
              <a:ext uri="{FF2B5EF4-FFF2-40B4-BE49-F238E27FC236}">
                <a16:creationId xmlns:a16="http://schemas.microsoft.com/office/drawing/2014/main" id="{895D909B-7CDD-60DE-E375-6D415A74D623}"/>
              </a:ext>
            </a:extLst>
          </p:cNvPr>
          <p:cNvSpPr txBox="1"/>
          <p:nvPr/>
        </p:nvSpPr>
        <p:spPr>
          <a:xfrm>
            <a:off x="2584487" y="6063962"/>
            <a:ext cx="484428" cy="584775"/>
          </a:xfrm>
          <a:prstGeom prst="rect">
            <a:avLst/>
          </a:prstGeom>
          <a:noFill/>
        </p:spPr>
        <p:txBody>
          <a:bodyPr wrap="none" rtlCol="0">
            <a:spAutoFit/>
          </a:bodyPr>
          <a:lstStyle/>
          <a:p>
            <a:r>
              <a:rPr lang="en-US" sz="3200" b="1" dirty="0"/>
              <a:t>A</a:t>
            </a:r>
            <a:endParaRPr lang="en-US" b="1" dirty="0"/>
          </a:p>
        </p:txBody>
      </p:sp>
      <p:sp>
        <p:nvSpPr>
          <p:cNvPr id="17" name="TextBox 16">
            <a:extLst>
              <a:ext uri="{FF2B5EF4-FFF2-40B4-BE49-F238E27FC236}">
                <a16:creationId xmlns:a16="http://schemas.microsoft.com/office/drawing/2014/main" id="{EABC3B40-CBA0-2F3B-C345-7922F900F40A}"/>
              </a:ext>
            </a:extLst>
          </p:cNvPr>
          <p:cNvSpPr txBox="1"/>
          <p:nvPr/>
        </p:nvSpPr>
        <p:spPr>
          <a:xfrm>
            <a:off x="7739440" y="6050509"/>
            <a:ext cx="484428" cy="584775"/>
          </a:xfrm>
          <a:prstGeom prst="rect">
            <a:avLst/>
          </a:prstGeom>
          <a:noFill/>
        </p:spPr>
        <p:txBody>
          <a:bodyPr wrap="square">
            <a:spAutoFit/>
          </a:bodyPr>
          <a:lstStyle/>
          <a:p>
            <a:r>
              <a:rPr lang="en-US" sz="3200" b="1" dirty="0"/>
              <a:t>B</a:t>
            </a:r>
          </a:p>
        </p:txBody>
      </p:sp>
      <p:pic>
        <p:nvPicPr>
          <p:cNvPr id="7" name="Content Placeholder 6" descr="A baby smiling in a person's lap&#10;&#10;AI-generated content may be incorrect.">
            <a:extLst>
              <a:ext uri="{FF2B5EF4-FFF2-40B4-BE49-F238E27FC236}">
                <a16:creationId xmlns:a16="http://schemas.microsoft.com/office/drawing/2014/main" id="{761F8E50-5BE6-6B34-289E-DE9DFFEC4CC1}"/>
              </a:ext>
            </a:extLst>
          </p:cNvPr>
          <p:cNvPicPr>
            <a:picLocks noGrp="1" noChangeAspect="1"/>
          </p:cNvPicPr>
          <p:nvPr>
            <p:ph sz="half" idx="14"/>
          </p:nvPr>
        </p:nvPicPr>
        <p:blipFill>
          <a:blip r:embed="rId3"/>
          <a:stretch>
            <a:fillRect/>
          </a:stretch>
        </p:blipFill>
        <p:spPr>
          <a:xfrm>
            <a:off x="1276350" y="2590800"/>
            <a:ext cx="3505200" cy="3505200"/>
          </a:xfrm>
        </p:spPr>
      </p:pic>
      <p:pic>
        <p:nvPicPr>
          <p:cNvPr id="11" name="Content Placeholder 10" descr="A person with a beard&#10;&#10;AI-generated content may be incorrect.">
            <a:extLst>
              <a:ext uri="{FF2B5EF4-FFF2-40B4-BE49-F238E27FC236}">
                <a16:creationId xmlns:a16="http://schemas.microsoft.com/office/drawing/2014/main" id="{D8A9C927-8677-1B2F-0044-3A3166E66DAE}"/>
              </a:ext>
            </a:extLst>
          </p:cNvPr>
          <p:cNvPicPr>
            <a:picLocks noGrp="1" noChangeAspect="1"/>
          </p:cNvPicPr>
          <p:nvPr>
            <p:ph sz="half" idx="15"/>
          </p:nvPr>
        </p:nvPicPr>
        <p:blipFill>
          <a:blip r:embed="rId4"/>
          <a:stretch>
            <a:fillRect/>
          </a:stretch>
        </p:blipFill>
        <p:spPr>
          <a:xfrm>
            <a:off x="6151563" y="2590800"/>
            <a:ext cx="3505200" cy="3505200"/>
          </a:xfrm>
        </p:spPr>
      </p:pic>
    </p:spTree>
    <p:extLst>
      <p:ext uri="{BB962C8B-B14F-4D97-AF65-F5344CB8AC3E}">
        <p14:creationId xmlns:p14="http://schemas.microsoft.com/office/powerpoint/2010/main" val="1248464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1A4C3-1357-7683-DBEB-3FA61D18D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46C1BC-B8C3-5211-2AEE-EA7FB0B22E7E}"/>
              </a:ext>
            </a:extLst>
          </p:cNvPr>
          <p:cNvSpPr>
            <a:spLocks noGrp="1"/>
          </p:cNvSpPr>
          <p:nvPr>
            <p:ph type="title"/>
          </p:nvPr>
        </p:nvSpPr>
        <p:spPr/>
        <p:txBody>
          <a:bodyPr>
            <a:normAutofit/>
          </a:bodyPr>
          <a:lstStyle/>
          <a:p>
            <a:pPr algn="ctr"/>
            <a:r>
              <a:rPr lang="en-US" dirty="0"/>
              <a:t>Real vs AI-Generated Photo Challenge</a:t>
            </a:r>
          </a:p>
        </p:txBody>
      </p:sp>
      <p:sp>
        <p:nvSpPr>
          <p:cNvPr id="3" name="Slide Number Placeholder 2">
            <a:extLst>
              <a:ext uri="{FF2B5EF4-FFF2-40B4-BE49-F238E27FC236}">
                <a16:creationId xmlns:a16="http://schemas.microsoft.com/office/drawing/2014/main" id="{E1033E3B-2895-2771-7FCD-E6D773ACB39E}"/>
              </a:ext>
            </a:extLst>
          </p:cNvPr>
          <p:cNvSpPr>
            <a:spLocks noGrp="1"/>
          </p:cNvSpPr>
          <p:nvPr>
            <p:ph type="sldNum" sz="quarter" idx="12"/>
          </p:nvPr>
        </p:nvSpPr>
        <p:spPr/>
        <p:txBody>
          <a:bodyPr/>
          <a:lstStyle/>
          <a:p>
            <a:fld id="{B5CEABB6-07DC-46E8-9B57-56EC44A396E5}" type="slidenum">
              <a:rPr lang="en-US" smtClean="0"/>
              <a:pPr/>
              <a:t>31</a:t>
            </a:fld>
            <a:endParaRPr lang="en-US" dirty="0"/>
          </a:p>
        </p:txBody>
      </p:sp>
      <p:sp>
        <p:nvSpPr>
          <p:cNvPr id="16" name="TextBox 15">
            <a:extLst>
              <a:ext uri="{FF2B5EF4-FFF2-40B4-BE49-F238E27FC236}">
                <a16:creationId xmlns:a16="http://schemas.microsoft.com/office/drawing/2014/main" id="{5E26D18A-D9B0-2298-8D7E-CC402111A8A2}"/>
              </a:ext>
            </a:extLst>
          </p:cNvPr>
          <p:cNvSpPr txBox="1"/>
          <p:nvPr/>
        </p:nvSpPr>
        <p:spPr>
          <a:xfrm>
            <a:off x="2584487" y="6063962"/>
            <a:ext cx="484428" cy="584775"/>
          </a:xfrm>
          <a:prstGeom prst="rect">
            <a:avLst/>
          </a:prstGeom>
          <a:noFill/>
        </p:spPr>
        <p:txBody>
          <a:bodyPr wrap="none" rtlCol="0">
            <a:spAutoFit/>
          </a:bodyPr>
          <a:lstStyle/>
          <a:p>
            <a:r>
              <a:rPr lang="en-US" sz="3200" b="1" dirty="0"/>
              <a:t>A</a:t>
            </a:r>
            <a:endParaRPr lang="en-US" b="1" dirty="0"/>
          </a:p>
        </p:txBody>
      </p:sp>
      <p:sp>
        <p:nvSpPr>
          <p:cNvPr id="17" name="TextBox 16">
            <a:extLst>
              <a:ext uri="{FF2B5EF4-FFF2-40B4-BE49-F238E27FC236}">
                <a16:creationId xmlns:a16="http://schemas.microsoft.com/office/drawing/2014/main" id="{01F2D499-C9A1-55E8-1639-340019D4AF87}"/>
              </a:ext>
            </a:extLst>
          </p:cNvPr>
          <p:cNvSpPr txBox="1"/>
          <p:nvPr/>
        </p:nvSpPr>
        <p:spPr>
          <a:xfrm>
            <a:off x="7739440" y="6050509"/>
            <a:ext cx="484428" cy="584775"/>
          </a:xfrm>
          <a:prstGeom prst="rect">
            <a:avLst/>
          </a:prstGeom>
          <a:noFill/>
        </p:spPr>
        <p:txBody>
          <a:bodyPr wrap="square">
            <a:spAutoFit/>
          </a:bodyPr>
          <a:lstStyle/>
          <a:p>
            <a:r>
              <a:rPr lang="en-US" sz="3200" b="1" dirty="0"/>
              <a:t>B</a:t>
            </a:r>
          </a:p>
        </p:txBody>
      </p:sp>
      <p:pic>
        <p:nvPicPr>
          <p:cNvPr id="7" name="Content Placeholder 6" descr="A person wearing glasses and a suit&#10;&#10;AI-generated content may be incorrect.">
            <a:extLst>
              <a:ext uri="{FF2B5EF4-FFF2-40B4-BE49-F238E27FC236}">
                <a16:creationId xmlns:a16="http://schemas.microsoft.com/office/drawing/2014/main" id="{3D990ADD-49DA-BA85-32DE-8803802E8EBF}"/>
              </a:ext>
            </a:extLst>
          </p:cNvPr>
          <p:cNvPicPr>
            <a:picLocks noGrp="1" noChangeAspect="1"/>
          </p:cNvPicPr>
          <p:nvPr>
            <p:ph sz="half" idx="14"/>
          </p:nvPr>
        </p:nvPicPr>
        <p:blipFill>
          <a:blip r:embed="rId3"/>
          <a:stretch>
            <a:fillRect/>
          </a:stretch>
        </p:blipFill>
        <p:spPr>
          <a:xfrm>
            <a:off x="1276350" y="2590800"/>
            <a:ext cx="3505200" cy="3505200"/>
          </a:xfrm>
        </p:spPr>
      </p:pic>
      <p:pic>
        <p:nvPicPr>
          <p:cNvPr id="13" name="Content Placeholder 12" descr="A close-up of a person smiling&#10;&#10;AI-generated content may be incorrect.">
            <a:extLst>
              <a:ext uri="{FF2B5EF4-FFF2-40B4-BE49-F238E27FC236}">
                <a16:creationId xmlns:a16="http://schemas.microsoft.com/office/drawing/2014/main" id="{2473D4F6-62CA-078C-8C3F-7838B24FC973}"/>
              </a:ext>
            </a:extLst>
          </p:cNvPr>
          <p:cNvPicPr>
            <a:picLocks noGrp="1" noChangeAspect="1"/>
          </p:cNvPicPr>
          <p:nvPr>
            <p:ph sz="half" idx="15"/>
          </p:nvPr>
        </p:nvPicPr>
        <p:blipFill>
          <a:blip r:embed="rId4"/>
          <a:stretch>
            <a:fillRect/>
          </a:stretch>
        </p:blipFill>
        <p:spPr>
          <a:xfrm>
            <a:off x="6151563" y="2590800"/>
            <a:ext cx="3505200" cy="3505200"/>
          </a:xfrm>
        </p:spPr>
      </p:pic>
    </p:spTree>
    <p:extLst>
      <p:ext uri="{BB962C8B-B14F-4D97-AF65-F5344CB8AC3E}">
        <p14:creationId xmlns:p14="http://schemas.microsoft.com/office/powerpoint/2010/main" val="1744358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8B74A-5204-7521-3F16-0CC0B6959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935AD6-C958-6B87-8F54-9716EEBB21B8}"/>
              </a:ext>
            </a:extLst>
          </p:cNvPr>
          <p:cNvSpPr>
            <a:spLocks noGrp="1"/>
          </p:cNvSpPr>
          <p:nvPr>
            <p:ph type="title"/>
          </p:nvPr>
        </p:nvSpPr>
        <p:spPr/>
        <p:txBody>
          <a:bodyPr>
            <a:normAutofit/>
          </a:bodyPr>
          <a:lstStyle/>
          <a:p>
            <a:pPr algn="ctr"/>
            <a:r>
              <a:rPr lang="en-US" dirty="0"/>
              <a:t>Real vs AI-Generated Photo Challenge</a:t>
            </a:r>
          </a:p>
        </p:txBody>
      </p:sp>
      <p:sp>
        <p:nvSpPr>
          <p:cNvPr id="3" name="Slide Number Placeholder 2">
            <a:extLst>
              <a:ext uri="{FF2B5EF4-FFF2-40B4-BE49-F238E27FC236}">
                <a16:creationId xmlns:a16="http://schemas.microsoft.com/office/drawing/2014/main" id="{FB045B24-E950-DB00-1DBC-6525902494C7}"/>
              </a:ext>
            </a:extLst>
          </p:cNvPr>
          <p:cNvSpPr>
            <a:spLocks noGrp="1"/>
          </p:cNvSpPr>
          <p:nvPr>
            <p:ph type="sldNum" sz="quarter" idx="12"/>
          </p:nvPr>
        </p:nvSpPr>
        <p:spPr/>
        <p:txBody>
          <a:bodyPr/>
          <a:lstStyle/>
          <a:p>
            <a:fld id="{B5CEABB6-07DC-46E8-9B57-56EC44A396E5}" type="slidenum">
              <a:rPr lang="en-US" smtClean="0"/>
              <a:pPr/>
              <a:t>32</a:t>
            </a:fld>
            <a:endParaRPr lang="en-US" dirty="0"/>
          </a:p>
        </p:txBody>
      </p:sp>
      <p:sp>
        <p:nvSpPr>
          <p:cNvPr id="16" name="TextBox 15">
            <a:extLst>
              <a:ext uri="{FF2B5EF4-FFF2-40B4-BE49-F238E27FC236}">
                <a16:creationId xmlns:a16="http://schemas.microsoft.com/office/drawing/2014/main" id="{FA865655-47FD-3845-2E90-F6D6AA8A7116}"/>
              </a:ext>
            </a:extLst>
          </p:cNvPr>
          <p:cNvSpPr txBox="1"/>
          <p:nvPr/>
        </p:nvSpPr>
        <p:spPr>
          <a:xfrm>
            <a:off x="2584487" y="6063962"/>
            <a:ext cx="484428" cy="584775"/>
          </a:xfrm>
          <a:prstGeom prst="rect">
            <a:avLst/>
          </a:prstGeom>
          <a:noFill/>
        </p:spPr>
        <p:txBody>
          <a:bodyPr wrap="none" rtlCol="0">
            <a:spAutoFit/>
          </a:bodyPr>
          <a:lstStyle/>
          <a:p>
            <a:r>
              <a:rPr lang="en-US" sz="3200" b="1" dirty="0"/>
              <a:t>A</a:t>
            </a:r>
            <a:endParaRPr lang="en-US" b="1" dirty="0"/>
          </a:p>
        </p:txBody>
      </p:sp>
      <p:sp>
        <p:nvSpPr>
          <p:cNvPr id="17" name="TextBox 16">
            <a:extLst>
              <a:ext uri="{FF2B5EF4-FFF2-40B4-BE49-F238E27FC236}">
                <a16:creationId xmlns:a16="http://schemas.microsoft.com/office/drawing/2014/main" id="{3C773310-9F9B-EA66-4BBE-A7B40A39E150}"/>
              </a:ext>
            </a:extLst>
          </p:cNvPr>
          <p:cNvSpPr txBox="1"/>
          <p:nvPr/>
        </p:nvSpPr>
        <p:spPr>
          <a:xfrm>
            <a:off x="7739440" y="6050509"/>
            <a:ext cx="484428" cy="584775"/>
          </a:xfrm>
          <a:prstGeom prst="rect">
            <a:avLst/>
          </a:prstGeom>
          <a:noFill/>
        </p:spPr>
        <p:txBody>
          <a:bodyPr wrap="square">
            <a:spAutoFit/>
          </a:bodyPr>
          <a:lstStyle/>
          <a:p>
            <a:r>
              <a:rPr lang="en-US" sz="3200" b="1" dirty="0"/>
              <a:t>B</a:t>
            </a:r>
          </a:p>
        </p:txBody>
      </p:sp>
      <p:pic>
        <p:nvPicPr>
          <p:cNvPr id="21" name="Content Placeholder 20" descr="A person wearing glasses smiling&#10;&#10;AI-generated content may be incorrect.">
            <a:extLst>
              <a:ext uri="{FF2B5EF4-FFF2-40B4-BE49-F238E27FC236}">
                <a16:creationId xmlns:a16="http://schemas.microsoft.com/office/drawing/2014/main" id="{B38D3467-19AD-911D-D4CA-EF8D105506FE}"/>
              </a:ext>
            </a:extLst>
          </p:cNvPr>
          <p:cNvPicPr>
            <a:picLocks noGrp="1" noChangeAspect="1"/>
          </p:cNvPicPr>
          <p:nvPr>
            <p:ph sz="half" idx="14"/>
          </p:nvPr>
        </p:nvPicPr>
        <p:blipFill>
          <a:blip r:embed="rId3"/>
          <a:stretch>
            <a:fillRect/>
          </a:stretch>
        </p:blipFill>
        <p:spPr>
          <a:xfrm>
            <a:off x="1276350" y="2590800"/>
            <a:ext cx="3505200" cy="3505200"/>
          </a:xfrm>
        </p:spPr>
      </p:pic>
      <p:pic>
        <p:nvPicPr>
          <p:cNvPr id="23" name="Content Placeholder 22" descr="A person wearing a purple head wrap&#10;&#10;AI-generated content may be incorrect.">
            <a:extLst>
              <a:ext uri="{FF2B5EF4-FFF2-40B4-BE49-F238E27FC236}">
                <a16:creationId xmlns:a16="http://schemas.microsoft.com/office/drawing/2014/main" id="{89913D2C-AD5B-88F3-5DE2-5FD407C1A36B}"/>
              </a:ext>
            </a:extLst>
          </p:cNvPr>
          <p:cNvPicPr>
            <a:picLocks noGrp="1" noChangeAspect="1"/>
          </p:cNvPicPr>
          <p:nvPr>
            <p:ph sz="half" idx="15"/>
          </p:nvPr>
        </p:nvPicPr>
        <p:blipFill>
          <a:blip r:embed="rId4"/>
          <a:stretch>
            <a:fillRect/>
          </a:stretch>
        </p:blipFill>
        <p:spPr>
          <a:xfrm>
            <a:off x="6151563" y="2590800"/>
            <a:ext cx="3505200" cy="3505200"/>
          </a:xfrm>
        </p:spPr>
      </p:pic>
    </p:spTree>
    <p:extLst>
      <p:ext uri="{BB962C8B-B14F-4D97-AF65-F5344CB8AC3E}">
        <p14:creationId xmlns:p14="http://schemas.microsoft.com/office/powerpoint/2010/main" val="2580578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8089E-D71E-7949-470B-5BD21D5B167B}"/>
              </a:ext>
            </a:extLst>
          </p:cNvPr>
          <p:cNvSpPr>
            <a:spLocks noGrp="1"/>
          </p:cNvSpPr>
          <p:nvPr>
            <p:ph type="title"/>
          </p:nvPr>
        </p:nvSpPr>
        <p:spPr/>
        <p:txBody>
          <a:bodyPr/>
          <a:lstStyle/>
          <a:p>
            <a:pPr algn="ctr"/>
            <a:r>
              <a:rPr lang="en-US" dirty="0"/>
              <a:t>Continue Learning</a:t>
            </a:r>
          </a:p>
        </p:txBody>
      </p:sp>
      <p:sp>
        <p:nvSpPr>
          <p:cNvPr id="3" name="Slide Number Placeholder 2">
            <a:extLst>
              <a:ext uri="{FF2B5EF4-FFF2-40B4-BE49-F238E27FC236}">
                <a16:creationId xmlns:a16="http://schemas.microsoft.com/office/drawing/2014/main" id="{F4BB386F-63E2-E93F-B6DD-B7C8AF30A7FB}"/>
              </a:ext>
            </a:extLst>
          </p:cNvPr>
          <p:cNvSpPr>
            <a:spLocks noGrp="1"/>
          </p:cNvSpPr>
          <p:nvPr>
            <p:ph type="sldNum" sz="quarter" idx="12"/>
          </p:nvPr>
        </p:nvSpPr>
        <p:spPr/>
        <p:txBody>
          <a:bodyPr/>
          <a:lstStyle/>
          <a:p>
            <a:fld id="{B5CEABB6-07DC-46E8-9B57-56EC44A396E5}" type="slidenum">
              <a:rPr lang="en-US" smtClean="0"/>
              <a:pPr/>
              <a:t>33</a:t>
            </a:fld>
            <a:endParaRPr lang="en-US" dirty="0"/>
          </a:p>
        </p:txBody>
      </p:sp>
      <p:sp>
        <p:nvSpPr>
          <p:cNvPr id="4" name="Content Placeholder 3">
            <a:extLst>
              <a:ext uri="{FF2B5EF4-FFF2-40B4-BE49-F238E27FC236}">
                <a16:creationId xmlns:a16="http://schemas.microsoft.com/office/drawing/2014/main" id="{6E947DEC-552F-66EB-7607-3DD9E76FDDED}"/>
              </a:ext>
            </a:extLst>
          </p:cNvPr>
          <p:cNvSpPr>
            <a:spLocks noGrp="1"/>
          </p:cNvSpPr>
          <p:nvPr>
            <p:ph sz="half" idx="14"/>
          </p:nvPr>
        </p:nvSpPr>
        <p:spPr>
          <a:xfrm>
            <a:off x="771734" y="5238426"/>
            <a:ext cx="4515035" cy="857573"/>
          </a:xfrm>
        </p:spPr>
        <p:txBody>
          <a:bodyPr/>
          <a:lstStyle/>
          <a:p>
            <a:pPr algn="ctr"/>
            <a:r>
              <a:rPr lang="en-US" b="1" i="0" u="none" strike="noStrike" dirty="0">
                <a:solidFill>
                  <a:srgbClr val="4B2E83"/>
                </a:solidFill>
                <a:effectLst/>
                <a:latin typeface="Encode Sans" panose="020B0604020202020204" charset="0"/>
                <a:hlinkClick r:id="rId3"/>
              </a:rPr>
              <a:t>TikTok: Rumors, Misinformation and Conspiracy Theories on Your #FYP</a:t>
            </a:r>
            <a:endParaRPr lang="en-US" b="1" i="0" u="none" strike="noStrike" dirty="0">
              <a:solidFill>
                <a:srgbClr val="4B2E83"/>
              </a:solidFill>
              <a:effectLst/>
              <a:latin typeface="Encode Sans" panose="020B0604020202020204" charset="0"/>
            </a:endParaRPr>
          </a:p>
          <a:p>
            <a:pPr algn="ctr"/>
            <a:endParaRPr lang="en-US" dirty="0"/>
          </a:p>
        </p:txBody>
      </p:sp>
      <p:sp>
        <p:nvSpPr>
          <p:cNvPr id="5" name="Content Placeholder 4">
            <a:extLst>
              <a:ext uri="{FF2B5EF4-FFF2-40B4-BE49-F238E27FC236}">
                <a16:creationId xmlns:a16="http://schemas.microsoft.com/office/drawing/2014/main" id="{46FD45FF-46CB-72A9-0DE6-4E9C726AF6E7}"/>
              </a:ext>
            </a:extLst>
          </p:cNvPr>
          <p:cNvSpPr>
            <a:spLocks noGrp="1"/>
          </p:cNvSpPr>
          <p:nvPr>
            <p:ph sz="half" idx="15"/>
          </p:nvPr>
        </p:nvSpPr>
        <p:spPr>
          <a:xfrm>
            <a:off x="5267579" y="5238426"/>
            <a:ext cx="4515035" cy="857574"/>
          </a:xfrm>
        </p:spPr>
        <p:txBody>
          <a:bodyPr/>
          <a:lstStyle/>
          <a:p>
            <a:pPr algn="ctr"/>
            <a:r>
              <a:rPr lang="en-US" b="1" i="0" u="none" strike="noStrike" dirty="0">
                <a:solidFill>
                  <a:srgbClr val="4B2E83"/>
                </a:solidFill>
                <a:effectLst/>
                <a:latin typeface="Encode Sans" panose="020B0604020202020204" charset="0"/>
                <a:hlinkClick r:id="rId4"/>
              </a:rPr>
              <a:t>Exploring the YouTube Algorithm</a:t>
            </a:r>
            <a:endParaRPr lang="en-US" b="1" i="0" u="none" strike="noStrike" dirty="0">
              <a:solidFill>
                <a:srgbClr val="4B2E83"/>
              </a:solidFill>
              <a:effectLst/>
              <a:latin typeface="Encode Sans" panose="020B0604020202020204" charset="0"/>
            </a:endParaRPr>
          </a:p>
        </p:txBody>
      </p:sp>
      <p:pic>
        <p:nvPicPr>
          <p:cNvPr id="3074" name="Picture 2" descr="TikTok logo">
            <a:extLst>
              <a:ext uri="{FF2B5EF4-FFF2-40B4-BE49-F238E27FC236}">
                <a16:creationId xmlns:a16="http://schemas.microsoft.com/office/drawing/2014/main" id="{B0435EE6-89BC-330F-F7FE-ADE3DEF8CA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065" y="1954814"/>
            <a:ext cx="2948372" cy="29483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YouTube Logo">
            <a:extLst>
              <a:ext uri="{FF2B5EF4-FFF2-40B4-BE49-F238E27FC236}">
                <a16:creationId xmlns:a16="http://schemas.microsoft.com/office/drawing/2014/main" id="{FB68103D-8E5D-1A3A-14CE-B363E84D5B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0911" y="1954813"/>
            <a:ext cx="2948373" cy="294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423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73DBA-AB4E-D1ED-C896-8AEC9CD9DC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C8DFFD-1973-4ABB-3ABA-3BA4C77843A9}"/>
              </a:ext>
            </a:extLst>
          </p:cNvPr>
          <p:cNvSpPr>
            <a:spLocks noGrp="1"/>
          </p:cNvSpPr>
          <p:nvPr>
            <p:ph type="title"/>
          </p:nvPr>
        </p:nvSpPr>
        <p:spPr>
          <a:xfrm>
            <a:off x="4933950" y="429461"/>
            <a:ext cx="6343650" cy="2668463"/>
          </a:xfrm>
        </p:spPr>
        <p:txBody>
          <a:bodyPr vert="horz" lIns="91440" tIns="45720" rIns="91440" bIns="45720" rtlCol="0" anchor="b" anchorCtr="0">
            <a:normAutofit/>
          </a:bodyPr>
          <a:lstStyle/>
          <a:p>
            <a:r>
              <a:rPr lang="en-US" b="1" kern="1200" cap="all" baseline="0">
                <a:latin typeface="+mj-lt"/>
                <a:ea typeface="+mj-ea"/>
                <a:cs typeface="+mj-cs"/>
              </a:rPr>
              <a:t>Misinformation</a:t>
            </a:r>
          </a:p>
        </p:txBody>
      </p:sp>
      <p:sp>
        <p:nvSpPr>
          <p:cNvPr id="3" name="Google Shape;196;g21223cc003f_0_523">
            <a:extLst>
              <a:ext uri="{FF2B5EF4-FFF2-40B4-BE49-F238E27FC236}">
                <a16:creationId xmlns:a16="http://schemas.microsoft.com/office/drawing/2014/main" id="{F00DC850-E103-AAB1-71C7-03F4E7D101E1}"/>
              </a:ext>
            </a:extLst>
          </p:cNvPr>
          <p:cNvSpPr txBox="1">
            <a:spLocks/>
          </p:cNvSpPr>
          <p:nvPr/>
        </p:nvSpPr>
        <p:spPr>
          <a:xfrm>
            <a:off x="4938712" y="3299953"/>
            <a:ext cx="6338888" cy="2668463"/>
          </a:xfrm>
          <a:prstGeom prst="rect">
            <a:avLst/>
          </a:prstGeom>
        </p:spPr>
        <p:txBody>
          <a:bodyPr spcFirstLastPara="1" vert="horz" lIns="91440" tIns="45720" rIns="91440" bIns="45720" rtlCol="0" anchorCtr="0">
            <a:norm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2400" dirty="0"/>
              <a:t>Misinformation is false or inaccurate information, but </a:t>
            </a:r>
            <a:r>
              <a:rPr lang="en-US" sz="2400" b="1" dirty="0"/>
              <a:t>not necessarily intentionally false</a:t>
            </a:r>
            <a:r>
              <a:rPr lang="en-US" sz="2400" dirty="0"/>
              <a:t>. </a:t>
            </a:r>
          </a:p>
        </p:txBody>
      </p:sp>
      <p:sp>
        <p:nvSpPr>
          <p:cNvPr id="10" name="Slide Number Placeholder 3">
            <a:extLst>
              <a:ext uri="{FF2B5EF4-FFF2-40B4-BE49-F238E27FC236}">
                <a16:creationId xmlns:a16="http://schemas.microsoft.com/office/drawing/2014/main" id="{C918451A-2966-8547-D965-746166E8DF82}"/>
              </a:ext>
            </a:extLst>
          </p:cNvPr>
          <p:cNvSpPr>
            <a:spLocks noGrp="1"/>
          </p:cNvSpPr>
          <p:nvPr>
            <p:ph type="sldNum" sz="quarter" idx="12"/>
          </p:nvPr>
        </p:nvSpPr>
        <p:spPr>
          <a:xfrm>
            <a:off x="10967357" y="6356350"/>
            <a:ext cx="457200" cy="365125"/>
          </a:xfrm>
        </p:spPr>
        <p:txBody>
          <a:bodyPr/>
          <a:lstStyle/>
          <a:p>
            <a:pPr>
              <a:spcAft>
                <a:spcPts val="600"/>
              </a:spcAft>
            </a:pPr>
            <a:fld id="{B5CEABB6-07DC-46E8-9B57-56EC44A396E5}" type="slidenum">
              <a:rPr lang="en-US" smtClean="0"/>
              <a:pPr>
                <a:spcAft>
                  <a:spcPts val="600"/>
                </a:spcAft>
              </a:pPr>
              <a:t>4</a:t>
            </a:fld>
            <a:endParaRPr lang="en-US"/>
          </a:p>
        </p:txBody>
      </p:sp>
    </p:spTree>
    <p:extLst>
      <p:ext uri="{BB962C8B-B14F-4D97-AF65-F5344CB8AC3E}">
        <p14:creationId xmlns:p14="http://schemas.microsoft.com/office/powerpoint/2010/main" val="3362850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1A2E10-EDC9-51CC-909B-419E27C68C8D}"/>
              </a:ext>
            </a:extLst>
          </p:cNvPr>
          <p:cNvSpPr>
            <a:spLocks noGrp="1"/>
          </p:cNvSpPr>
          <p:nvPr>
            <p:ph type="title"/>
          </p:nvPr>
        </p:nvSpPr>
        <p:spPr>
          <a:xfrm>
            <a:off x="762000" y="896112"/>
            <a:ext cx="10668000" cy="1325563"/>
          </a:xfrm>
        </p:spPr>
        <p:txBody>
          <a:bodyPr anchor="t">
            <a:normAutofit/>
          </a:bodyPr>
          <a:lstStyle/>
          <a:p>
            <a:r>
              <a:rPr lang="en-US" dirty="0"/>
              <a:t>Example: </a:t>
            </a:r>
            <a:r>
              <a:rPr lang="en-US" b="1" dirty="0"/>
              <a:t>eating sweets cause worms</a:t>
            </a:r>
            <a:endParaRPr lang="en-US" dirty="0"/>
          </a:p>
        </p:txBody>
      </p:sp>
      <p:sp>
        <p:nvSpPr>
          <p:cNvPr id="17" name="Slide Number Placeholder 3">
            <a:extLst>
              <a:ext uri="{FF2B5EF4-FFF2-40B4-BE49-F238E27FC236}">
                <a16:creationId xmlns:a16="http://schemas.microsoft.com/office/drawing/2014/main" id="{E300BC44-3697-9767-D10E-0627CA8B9602}"/>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B5CEABB6-07DC-46E8-9B57-56EC44A396E5}" type="slidenum">
              <a:rPr lang="en-US" smtClean="0"/>
              <a:pPr>
                <a:spcAft>
                  <a:spcPts val="600"/>
                </a:spcAft>
              </a:pPr>
              <a:t>5</a:t>
            </a:fld>
            <a:endParaRPr lang="en-US"/>
          </a:p>
        </p:txBody>
      </p:sp>
      <p:sp>
        <p:nvSpPr>
          <p:cNvPr id="10" name="Slide Number Placeholder 2" hidden="1">
            <a:extLst>
              <a:ext uri="{FF2B5EF4-FFF2-40B4-BE49-F238E27FC236}">
                <a16:creationId xmlns:a16="http://schemas.microsoft.com/office/drawing/2014/main" id="{0085A6CE-8243-227A-61FC-3CAE9F1C28AE}"/>
              </a:ext>
            </a:extLst>
          </p:cNvPr>
          <p:cNvSpPr>
            <a:spLocks noGrp="1"/>
          </p:cNvSpPr>
          <p:nvPr>
            <p:ph type="sldNum" sz="quarter" idx="4294967295"/>
          </p:nvPr>
        </p:nvSpPr>
        <p:spPr>
          <a:xfrm>
            <a:off x="11274091" y="6355080"/>
            <a:ext cx="457200" cy="365125"/>
          </a:xfrm>
        </p:spPr>
        <p:txBody>
          <a:bodyPr/>
          <a:lstStyle/>
          <a:p>
            <a:pPr>
              <a:spcAft>
                <a:spcPts val="600"/>
              </a:spcAft>
            </a:pPr>
            <a:fld id="{B5CEABB6-07DC-46E8-9B57-56EC44A396E5}" type="slidenum">
              <a:rPr lang="en-US" smtClean="0"/>
              <a:pPr>
                <a:spcAft>
                  <a:spcPts val="600"/>
                </a:spcAft>
              </a:pPr>
              <a:t>5</a:t>
            </a:fld>
            <a:endParaRPr lang="en-US"/>
          </a:p>
        </p:txBody>
      </p:sp>
      <p:graphicFrame>
        <p:nvGraphicFramePr>
          <p:cNvPr id="19" name="Content Placeholder 3">
            <a:extLst>
              <a:ext uri="{FF2B5EF4-FFF2-40B4-BE49-F238E27FC236}">
                <a16:creationId xmlns:a16="http://schemas.microsoft.com/office/drawing/2014/main" id="{31B66C81-C43A-3B71-BE9E-A5776DC4E764}"/>
              </a:ext>
            </a:extLst>
          </p:cNvPr>
          <p:cNvGraphicFramePr>
            <a:graphicFrameLocks noGrp="1"/>
          </p:cNvGraphicFramePr>
          <p:nvPr>
            <p:ph type="tbl" sz="quarter" idx="14"/>
            <p:extLst>
              <p:ext uri="{D42A27DB-BD31-4B8C-83A1-F6EECF244321}">
                <p14:modId xmlns:p14="http://schemas.microsoft.com/office/powerpoint/2010/main" val="4127492804"/>
              </p:ext>
            </p:extLst>
          </p:nvPr>
        </p:nvGraphicFramePr>
        <p:xfrm>
          <a:off x="5241471" y="2417763"/>
          <a:ext cx="6188529" cy="3736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cartoon of a child in front of a table with food&#10;&#10;AI-generated content may be incorrect.">
            <a:extLst>
              <a:ext uri="{FF2B5EF4-FFF2-40B4-BE49-F238E27FC236}">
                <a16:creationId xmlns:a16="http://schemas.microsoft.com/office/drawing/2014/main" id="{4AF22E99-D2E6-4346-0940-8A141D28637A}"/>
              </a:ext>
            </a:extLst>
          </p:cNvPr>
          <p:cNvPicPr>
            <a:picLocks noChangeAspect="1"/>
          </p:cNvPicPr>
          <p:nvPr/>
        </p:nvPicPr>
        <p:blipFill>
          <a:blip r:embed="rId8"/>
          <a:srcRect l="22372" t="22342" r="22132" b="23167"/>
          <a:stretch/>
        </p:blipFill>
        <p:spPr>
          <a:xfrm>
            <a:off x="984421" y="2417763"/>
            <a:ext cx="3805882" cy="3736975"/>
          </a:xfrm>
          <a:prstGeom prst="rect">
            <a:avLst/>
          </a:prstGeom>
        </p:spPr>
      </p:pic>
    </p:spTree>
    <p:extLst>
      <p:ext uri="{BB962C8B-B14F-4D97-AF65-F5344CB8AC3E}">
        <p14:creationId xmlns:p14="http://schemas.microsoft.com/office/powerpoint/2010/main" val="854672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79EF6-5B34-AE7A-C456-3244F43D22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14B417-F0EA-EA3A-36F4-2629430246E2}"/>
              </a:ext>
            </a:extLst>
          </p:cNvPr>
          <p:cNvSpPr>
            <a:spLocks noGrp="1"/>
          </p:cNvSpPr>
          <p:nvPr>
            <p:ph type="title"/>
          </p:nvPr>
        </p:nvSpPr>
        <p:spPr>
          <a:xfrm>
            <a:off x="4933950" y="0"/>
            <a:ext cx="6343650" cy="2668463"/>
          </a:xfrm>
        </p:spPr>
        <p:txBody>
          <a:bodyPr vert="horz" lIns="91440" tIns="45720" rIns="91440" bIns="45720" rtlCol="0" anchor="b" anchorCtr="0">
            <a:normAutofit/>
          </a:bodyPr>
          <a:lstStyle/>
          <a:p>
            <a:r>
              <a:rPr lang="en-US" dirty="0"/>
              <a:t>D</a:t>
            </a:r>
            <a:r>
              <a:rPr lang="en-US" b="1" kern="1200" cap="all" baseline="0" dirty="0">
                <a:latin typeface="+mj-lt"/>
                <a:ea typeface="+mj-ea"/>
                <a:cs typeface="+mj-cs"/>
              </a:rPr>
              <a:t>isinformation</a:t>
            </a:r>
          </a:p>
        </p:txBody>
      </p:sp>
      <p:sp>
        <p:nvSpPr>
          <p:cNvPr id="3" name="Google Shape;196;g21223cc003f_0_523">
            <a:extLst>
              <a:ext uri="{FF2B5EF4-FFF2-40B4-BE49-F238E27FC236}">
                <a16:creationId xmlns:a16="http://schemas.microsoft.com/office/drawing/2014/main" id="{1887921C-5238-D16B-9D4D-B48ECA0A0788}"/>
              </a:ext>
            </a:extLst>
          </p:cNvPr>
          <p:cNvSpPr txBox="1">
            <a:spLocks/>
          </p:cNvSpPr>
          <p:nvPr/>
        </p:nvSpPr>
        <p:spPr>
          <a:xfrm>
            <a:off x="4938712" y="3071283"/>
            <a:ext cx="6338888" cy="2668463"/>
          </a:xfrm>
          <a:prstGeom prst="rect">
            <a:avLst/>
          </a:prstGeom>
        </p:spPr>
        <p:txBody>
          <a:bodyPr spcFirstLastPara="1" vert="horz" lIns="91440" tIns="45720" rIns="91440" bIns="45720" rtlCol="0" anchorCtr="0">
            <a:no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False or misleading information that is </a:t>
            </a:r>
            <a:r>
              <a:rPr lang="en-US" sz="2400" b="1" dirty="0"/>
              <a:t>deliberately</a:t>
            </a:r>
            <a:r>
              <a:rPr lang="en-US" sz="2400" dirty="0"/>
              <a:t> shared for a reason. </a:t>
            </a:r>
          </a:p>
          <a:p>
            <a:pPr marL="0" indent="0">
              <a:buNone/>
            </a:pPr>
            <a:r>
              <a:rPr lang="en-US" sz="2400" dirty="0"/>
              <a:t>Often </a:t>
            </a:r>
            <a:r>
              <a:rPr lang="en-US" sz="2400" b="1" dirty="0"/>
              <a:t>partly true but</a:t>
            </a:r>
            <a:r>
              <a:rPr lang="en-US" sz="2400" dirty="0"/>
              <a:t> layered with distortions or exaggerations.</a:t>
            </a:r>
          </a:p>
        </p:txBody>
      </p:sp>
      <p:sp>
        <p:nvSpPr>
          <p:cNvPr id="10" name="Slide Number Placeholder 3">
            <a:extLst>
              <a:ext uri="{FF2B5EF4-FFF2-40B4-BE49-F238E27FC236}">
                <a16:creationId xmlns:a16="http://schemas.microsoft.com/office/drawing/2014/main" id="{72B355A6-5245-42A2-BA0D-74901473F1B4}"/>
              </a:ext>
            </a:extLst>
          </p:cNvPr>
          <p:cNvSpPr>
            <a:spLocks noGrp="1"/>
          </p:cNvSpPr>
          <p:nvPr>
            <p:ph type="sldNum" sz="quarter" idx="12"/>
          </p:nvPr>
        </p:nvSpPr>
        <p:spPr>
          <a:xfrm>
            <a:off x="10967357" y="6356350"/>
            <a:ext cx="457200" cy="365125"/>
          </a:xfrm>
        </p:spPr>
        <p:txBody>
          <a:bodyPr/>
          <a:lstStyle/>
          <a:p>
            <a:pPr>
              <a:spcAft>
                <a:spcPts val="600"/>
              </a:spcAft>
            </a:pPr>
            <a:fld id="{B5CEABB6-07DC-46E8-9B57-56EC44A396E5}" type="slidenum">
              <a:rPr lang="en-US" smtClean="0"/>
              <a:pPr>
                <a:spcAft>
                  <a:spcPts val="600"/>
                </a:spcAft>
              </a:pPr>
              <a:t>6</a:t>
            </a:fld>
            <a:endParaRPr lang="en-US"/>
          </a:p>
        </p:txBody>
      </p:sp>
    </p:spTree>
    <p:extLst>
      <p:ext uri="{BB962C8B-B14F-4D97-AF65-F5344CB8AC3E}">
        <p14:creationId xmlns:p14="http://schemas.microsoft.com/office/powerpoint/2010/main" val="1601597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B72A4-3045-0DBC-EC72-36075896830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2DD7334-604C-F6C5-0BD2-6DA8825C1260}"/>
              </a:ext>
            </a:extLst>
          </p:cNvPr>
          <p:cNvSpPr>
            <a:spLocks noGrp="1"/>
          </p:cNvSpPr>
          <p:nvPr>
            <p:ph type="title"/>
          </p:nvPr>
        </p:nvSpPr>
        <p:spPr>
          <a:xfrm>
            <a:off x="762000" y="896112"/>
            <a:ext cx="10668000" cy="1325563"/>
          </a:xfrm>
        </p:spPr>
        <p:txBody>
          <a:bodyPr anchor="t">
            <a:normAutofit/>
          </a:bodyPr>
          <a:lstStyle/>
          <a:p>
            <a:r>
              <a:rPr lang="en-US" dirty="0"/>
              <a:t>Example: </a:t>
            </a:r>
            <a:r>
              <a:rPr lang="en-US" b="1" kern="1200" cap="all" baseline="0" dirty="0">
                <a:latin typeface="+mj-lt"/>
                <a:ea typeface="+mj-ea"/>
                <a:cs typeface="+mj-cs"/>
              </a:rPr>
              <a:t>COVID-19 vaccines kill people</a:t>
            </a:r>
            <a:endParaRPr lang="en-US" dirty="0"/>
          </a:p>
        </p:txBody>
      </p:sp>
      <p:sp>
        <p:nvSpPr>
          <p:cNvPr id="17" name="Slide Number Placeholder 3">
            <a:extLst>
              <a:ext uri="{FF2B5EF4-FFF2-40B4-BE49-F238E27FC236}">
                <a16:creationId xmlns:a16="http://schemas.microsoft.com/office/drawing/2014/main" id="{5AF06480-A586-21C9-F944-BA010F146C3B}"/>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B5CEABB6-07DC-46E8-9B57-56EC44A396E5}" type="slidenum">
              <a:rPr lang="en-US" smtClean="0"/>
              <a:pPr>
                <a:spcAft>
                  <a:spcPts val="600"/>
                </a:spcAft>
              </a:pPr>
              <a:t>7</a:t>
            </a:fld>
            <a:endParaRPr lang="en-US"/>
          </a:p>
        </p:txBody>
      </p:sp>
      <p:sp>
        <p:nvSpPr>
          <p:cNvPr id="10" name="Slide Number Placeholder 2" hidden="1">
            <a:extLst>
              <a:ext uri="{FF2B5EF4-FFF2-40B4-BE49-F238E27FC236}">
                <a16:creationId xmlns:a16="http://schemas.microsoft.com/office/drawing/2014/main" id="{4E2C658E-8494-EF4E-0FB5-3EF87116CEF0}"/>
              </a:ext>
            </a:extLst>
          </p:cNvPr>
          <p:cNvSpPr>
            <a:spLocks noGrp="1"/>
          </p:cNvSpPr>
          <p:nvPr>
            <p:ph type="sldNum" sz="quarter" idx="4294967295"/>
          </p:nvPr>
        </p:nvSpPr>
        <p:spPr>
          <a:xfrm>
            <a:off x="11274091" y="6355080"/>
            <a:ext cx="457200" cy="365125"/>
          </a:xfrm>
        </p:spPr>
        <p:txBody>
          <a:bodyPr/>
          <a:lstStyle/>
          <a:p>
            <a:pPr>
              <a:spcAft>
                <a:spcPts val="600"/>
              </a:spcAft>
            </a:pPr>
            <a:fld id="{B5CEABB6-07DC-46E8-9B57-56EC44A396E5}" type="slidenum">
              <a:rPr lang="en-US" smtClean="0"/>
              <a:pPr>
                <a:spcAft>
                  <a:spcPts val="600"/>
                </a:spcAft>
              </a:pPr>
              <a:t>7</a:t>
            </a:fld>
            <a:endParaRPr lang="en-US"/>
          </a:p>
        </p:txBody>
      </p:sp>
      <p:graphicFrame>
        <p:nvGraphicFramePr>
          <p:cNvPr id="19" name="Content Placeholder 3">
            <a:extLst>
              <a:ext uri="{FF2B5EF4-FFF2-40B4-BE49-F238E27FC236}">
                <a16:creationId xmlns:a16="http://schemas.microsoft.com/office/drawing/2014/main" id="{23630D29-890A-EB09-893B-44C02927A372}"/>
              </a:ext>
            </a:extLst>
          </p:cNvPr>
          <p:cNvGraphicFramePr>
            <a:graphicFrameLocks noGrp="1"/>
          </p:cNvGraphicFramePr>
          <p:nvPr>
            <p:ph type="tbl" sz="quarter" idx="14"/>
            <p:extLst>
              <p:ext uri="{D42A27DB-BD31-4B8C-83A1-F6EECF244321}">
                <p14:modId xmlns:p14="http://schemas.microsoft.com/office/powerpoint/2010/main" val="4106187628"/>
              </p:ext>
            </p:extLst>
          </p:nvPr>
        </p:nvGraphicFramePr>
        <p:xfrm>
          <a:off x="5241471" y="2417763"/>
          <a:ext cx="6188529" cy="3736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screenshot of a social media post&#10;&#10;AI-generated content may be incorrect.">
            <a:extLst>
              <a:ext uri="{FF2B5EF4-FFF2-40B4-BE49-F238E27FC236}">
                <a16:creationId xmlns:a16="http://schemas.microsoft.com/office/drawing/2014/main" id="{1784B534-6726-424B-F463-5DBA98EF1CE6}"/>
              </a:ext>
            </a:extLst>
          </p:cNvPr>
          <p:cNvPicPr>
            <a:picLocks noChangeAspect="1"/>
          </p:cNvPicPr>
          <p:nvPr/>
        </p:nvPicPr>
        <p:blipFill>
          <a:blip r:embed="rId8"/>
          <a:srcRect r="1" b="221"/>
          <a:stretch/>
        </p:blipFill>
        <p:spPr>
          <a:xfrm>
            <a:off x="762000" y="3078164"/>
            <a:ext cx="4260581" cy="2391304"/>
          </a:xfrm>
          <a:prstGeom prst="rect">
            <a:avLst/>
          </a:prstGeom>
          <a:noFill/>
        </p:spPr>
      </p:pic>
      <p:sp>
        <p:nvSpPr>
          <p:cNvPr id="4" name="TextBox 3">
            <a:extLst>
              <a:ext uri="{FF2B5EF4-FFF2-40B4-BE49-F238E27FC236}">
                <a16:creationId xmlns:a16="http://schemas.microsoft.com/office/drawing/2014/main" id="{7E6D7C9B-C761-8641-533A-DA26A2C656D9}"/>
              </a:ext>
            </a:extLst>
          </p:cNvPr>
          <p:cNvSpPr txBox="1"/>
          <p:nvPr/>
        </p:nvSpPr>
        <p:spPr>
          <a:xfrm>
            <a:off x="914399" y="5100136"/>
            <a:ext cx="6096000" cy="307777"/>
          </a:xfrm>
          <a:prstGeom prst="rect">
            <a:avLst/>
          </a:prstGeom>
          <a:noFill/>
        </p:spPr>
        <p:txBody>
          <a:bodyPr wrap="square">
            <a:spAutoFit/>
          </a:bodyPr>
          <a:lstStyle/>
          <a:p>
            <a:r>
              <a:rPr lang="en-US" sz="1400" dirty="0"/>
              <a:t>Source: </a:t>
            </a:r>
            <a:r>
              <a:rPr lang="en-US" sz="1400" dirty="0">
                <a:hlinkClick r:id="rId9"/>
              </a:rPr>
              <a:t>https://www.bbc.com/news/53525002</a:t>
            </a:r>
            <a:r>
              <a:rPr lang="en-US" sz="1400" dirty="0"/>
              <a:t> </a:t>
            </a:r>
          </a:p>
        </p:txBody>
      </p:sp>
    </p:spTree>
    <p:extLst>
      <p:ext uri="{BB962C8B-B14F-4D97-AF65-F5344CB8AC3E}">
        <p14:creationId xmlns:p14="http://schemas.microsoft.com/office/powerpoint/2010/main" val="1990190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FF094-E1F5-79E9-BF65-5E9AFE13D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1052AE-5CB0-DA1D-F70F-6284BD156980}"/>
              </a:ext>
            </a:extLst>
          </p:cNvPr>
          <p:cNvSpPr>
            <a:spLocks noGrp="1"/>
          </p:cNvSpPr>
          <p:nvPr>
            <p:ph type="title"/>
          </p:nvPr>
        </p:nvSpPr>
        <p:spPr>
          <a:xfrm>
            <a:off x="4933950" y="0"/>
            <a:ext cx="6343650" cy="2668463"/>
          </a:xfrm>
        </p:spPr>
        <p:txBody>
          <a:bodyPr vert="horz" lIns="91440" tIns="45720" rIns="91440" bIns="45720" rtlCol="0" anchor="b" anchorCtr="0">
            <a:normAutofit/>
          </a:bodyPr>
          <a:lstStyle/>
          <a:p>
            <a:r>
              <a:rPr lang="en-US" b="1" kern="1200" cap="all" baseline="0" dirty="0" err="1">
                <a:latin typeface="+mj-lt"/>
                <a:ea typeface="+mj-ea"/>
                <a:cs typeface="+mj-cs"/>
              </a:rPr>
              <a:t>MAlinformation</a:t>
            </a:r>
            <a:endParaRPr lang="en-US" b="1" kern="1200" cap="all" baseline="0" dirty="0">
              <a:latin typeface="+mj-lt"/>
              <a:ea typeface="+mj-ea"/>
              <a:cs typeface="+mj-cs"/>
            </a:endParaRPr>
          </a:p>
        </p:txBody>
      </p:sp>
      <p:sp>
        <p:nvSpPr>
          <p:cNvPr id="3" name="Google Shape;196;g21223cc003f_0_523">
            <a:extLst>
              <a:ext uri="{FF2B5EF4-FFF2-40B4-BE49-F238E27FC236}">
                <a16:creationId xmlns:a16="http://schemas.microsoft.com/office/drawing/2014/main" id="{29CA373E-85BD-012C-112F-E2996811F126}"/>
              </a:ext>
            </a:extLst>
          </p:cNvPr>
          <p:cNvSpPr txBox="1">
            <a:spLocks/>
          </p:cNvSpPr>
          <p:nvPr/>
        </p:nvSpPr>
        <p:spPr>
          <a:xfrm>
            <a:off x="4938712" y="3071283"/>
            <a:ext cx="6338888" cy="2668463"/>
          </a:xfrm>
          <a:prstGeom prst="rect">
            <a:avLst/>
          </a:prstGeom>
        </p:spPr>
        <p:txBody>
          <a:bodyPr spcFirstLastPara="1" vert="horz" lIns="91440" tIns="45720" rIns="91440" bIns="45720" rtlCol="0" anchorCtr="0">
            <a:no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Real information used in a harmful way. The information is </a:t>
            </a:r>
            <a:r>
              <a:rPr lang="en-US" sz="2400" b="1" dirty="0"/>
              <a:t>true</a:t>
            </a:r>
            <a:r>
              <a:rPr lang="en-US" sz="2400" dirty="0"/>
              <a:t>, but it's shared to </a:t>
            </a:r>
            <a:r>
              <a:rPr lang="en-US" sz="2400" b="1" dirty="0"/>
              <a:t>hurt someone's reputation</a:t>
            </a:r>
            <a:r>
              <a:rPr lang="en-US" sz="2400" dirty="0"/>
              <a:t> or cause trouble.</a:t>
            </a:r>
          </a:p>
        </p:txBody>
      </p:sp>
      <p:sp>
        <p:nvSpPr>
          <p:cNvPr id="10" name="Slide Number Placeholder 3">
            <a:extLst>
              <a:ext uri="{FF2B5EF4-FFF2-40B4-BE49-F238E27FC236}">
                <a16:creationId xmlns:a16="http://schemas.microsoft.com/office/drawing/2014/main" id="{87190E15-3A5E-124F-8434-52FB8B5FAA23}"/>
              </a:ext>
            </a:extLst>
          </p:cNvPr>
          <p:cNvSpPr>
            <a:spLocks noGrp="1"/>
          </p:cNvSpPr>
          <p:nvPr>
            <p:ph type="sldNum" sz="quarter" idx="12"/>
          </p:nvPr>
        </p:nvSpPr>
        <p:spPr>
          <a:xfrm>
            <a:off x="10967357" y="6356350"/>
            <a:ext cx="457200" cy="365125"/>
          </a:xfrm>
        </p:spPr>
        <p:txBody>
          <a:bodyPr/>
          <a:lstStyle/>
          <a:p>
            <a:pPr>
              <a:spcAft>
                <a:spcPts val="600"/>
              </a:spcAft>
            </a:pPr>
            <a:fld id="{B5CEABB6-07DC-46E8-9B57-56EC44A396E5}" type="slidenum">
              <a:rPr lang="en-US" smtClean="0"/>
              <a:pPr>
                <a:spcAft>
                  <a:spcPts val="600"/>
                </a:spcAft>
              </a:pPr>
              <a:t>8</a:t>
            </a:fld>
            <a:endParaRPr lang="en-US"/>
          </a:p>
        </p:txBody>
      </p:sp>
    </p:spTree>
    <p:extLst>
      <p:ext uri="{BB962C8B-B14F-4D97-AF65-F5344CB8AC3E}">
        <p14:creationId xmlns:p14="http://schemas.microsoft.com/office/powerpoint/2010/main" val="2977633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73E3C-C13F-B902-31E7-66A139EF815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4537B5B-D7BC-73FE-696D-83C62530DAFC}"/>
              </a:ext>
            </a:extLst>
          </p:cNvPr>
          <p:cNvSpPr>
            <a:spLocks noGrp="1"/>
          </p:cNvSpPr>
          <p:nvPr>
            <p:ph type="title"/>
          </p:nvPr>
        </p:nvSpPr>
        <p:spPr>
          <a:xfrm>
            <a:off x="762000" y="896112"/>
            <a:ext cx="10668000" cy="1325563"/>
          </a:xfrm>
        </p:spPr>
        <p:txBody>
          <a:bodyPr anchor="t">
            <a:normAutofit/>
          </a:bodyPr>
          <a:lstStyle/>
          <a:p>
            <a:r>
              <a:rPr lang="en-US" dirty="0"/>
              <a:t>Example: SHARING EMBARRASING PHOTOS</a:t>
            </a:r>
          </a:p>
        </p:txBody>
      </p:sp>
      <p:sp>
        <p:nvSpPr>
          <p:cNvPr id="17" name="Slide Number Placeholder 3">
            <a:extLst>
              <a:ext uri="{FF2B5EF4-FFF2-40B4-BE49-F238E27FC236}">
                <a16:creationId xmlns:a16="http://schemas.microsoft.com/office/drawing/2014/main" id="{434C9C27-301E-DB64-B51E-930E8404CBC3}"/>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B5CEABB6-07DC-46E8-9B57-56EC44A396E5}" type="slidenum">
              <a:rPr lang="en-US" smtClean="0"/>
              <a:pPr>
                <a:spcAft>
                  <a:spcPts val="600"/>
                </a:spcAft>
              </a:pPr>
              <a:t>9</a:t>
            </a:fld>
            <a:endParaRPr lang="en-US"/>
          </a:p>
        </p:txBody>
      </p:sp>
      <p:sp>
        <p:nvSpPr>
          <p:cNvPr id="10" name="Slide Number Placeholder 2" hidden="1">
            <a:extLst>
              <a:ext uri="{FF2B5EF4-FFF2-40B4-BE49-F238E27FC236}">
                <a16:creationId xmlns:a16="http://schemas.microsoft.com/office/drawing/2014/main" id="{1350D3DD-ACE5-B26A-BCAA-5912D503C7BB}"/>
              </a:ext>
            </a:extLst>
          </p:cNvPr>
          <p:cNvSpPr>
            <a:spLocks noGrp="1"/>
          </p:cNvSpPr>
          <p:nvPr>
            <p:ph type="sldNum" sz="quarter" idx="4294967295"/>
          </p:nvPr>
        </p:nvSpPr>
        <p:spPr>
          <a:xfrm>
            <a:off x="11274091" y="6355080"/>
            <a:ext cx="457200" cy="365125"/>
          </a:xfrm>
        </p:spPr>
        <p:txBody>
          <a:bodyPr/>
          <a:lstStyle/>
          <a:p>
            <a:pPr>
              <a:spcAft>
                <a:spcPts val="600"/>
              </a:spcAft>
            </a:pPr>
            <a:fld id="{B5CEABB6-07DC-46E8-9B57-56EC44A396E5}" type="slidenum">
              <a:rPr lang="en-US" smtClean="0"/>
              <a:pPr>
                <a:spcAft>
                  <a:spcPts val="600"/>
                </a:spcAft>
              </a:pPr>
              <a:t>9</a:t>
            </a:fld>
            <a:endParaRPr lang="en-US"/>
          </a:p>
        </p:txBody>
      </p:sp>
      <p:graphicFrame>
        <p:nvGraphicFramePr>
          <p:cNvPr id="19" name="Content Placeholder 3">
            <a:extLst>
              <a:ext uri="{FF2B5EF4-FFF2-40B4-BE49-F238E27FC236}">
                <a16:creationId xmlns:a16="http://schemas.microsoft.com/office/drawing/2014/main" id="{1F7B7DE9-4A52-82DB-C181-69B0D9481033}"/>
              </a:ext>
            </a:extLst>
          </p:cNvPr>
          <p:cNvGraphicFramePr>
            <a:graphicFrameLocks noGrp="1"/>
          </p:cNvGraphicFramePr>
          <p:nvPr>
            <p:ph type="tbl" sz="quarter" idx="14"/>
            <p:extLst>
              <p:ext uri="{D42A27DB-BD31-4B8C-83A1-F6EECF244321}">
                <p14:modId xmlns:p14="http://schemas.microsoft.com/office/powerpoint/2010/main" val="4244684675"/>
              </p:ext>
            </p:extLst>
          </p:nvPr>
        </p:nvGraphicFramePr>
        <p:xfrm>
          <a:off x="5241471" y="2417763"/>
          <a:ext cx="6188529" cy="3736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Cartoon of a child crying in front of a football goal&#10;&#10;AI-generated content may be incorrect.">
            <a:extLst>
              <a:ext uri="{FF2B5EF4-FFF2-40B4-BE49-F238E27FC236}">
                <a16:creationId xmlns:a16="http://schemas.microsoft.com/office/drawing/2014/main" id="{488E1EEA-8B46-7E23-CBBA-1FAB08C3899B}"/>
              </a:ext>
            </a:extLst>
          </p:cNvPr>
          <p:cNvPicPr>
            <a:picLocks noChangeAspect="1"/>
          </p:cNvPicPr>
          <p:nvPr/>
        </p:nvPicPr>
        <p:blipFill>
          <a:blip r:embed="rId8"/>
          <a:srcRect l="22012" t="22342" r="22853" b="23167"/>
          <a:stretch/>
        </p:blipFill>
        <p:spPr>
          <a:xfrm>
            <a:off x="926757" y="2619375"/>
            <a:ext cx="3781167" cy="3736975"/>
          </a:xfrm>
          <a:prstGeom prst="rect">
            <a:avLst/>
          </a:prstGeom>
        </p:spPr>
      </p:pic>
    </p:spTree>
    <p:extLst>
      <p:ext uri="{BB962C8B-B14F-4D97-AF65-F5344CB8AC3E}">
        <p14:creationId xmlns:p14="http://schemas.microsoft.com/office/powerpoint/2010/main" val="1138858215"/>
      </p:ext>
    </p:extLst>
  </p:cSld>
  <p:clrMapOvr>
    <a:masterClrMapping/>
  </p:clrMapOvr>
</p:sld>
</file>

<file path=ppt/theme/theme1.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903D25-5BE2-4D9E-B7D8-BE1DCAE2D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65614A-92F9-4391-AC3D-F3F5B0704F99}">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8451406B-581B-4C29-A833-E33D8A6AB075}">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{4685D778-B72B-4EA1-BA3E-CA9B33981278}tf33968143_win32</Template>
  <TotalTime>14037</TotalTime>
  <Words>5619</Words>
  <Application>Microsoft Office PowerPoint</Application>
  <PresentationFormat>Widescreen</PresentationFormat>
  <Paragraphs>333</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Avenir Next LT Pro</vt:lpstr>
      <vt:lpstr>Calibri</vt:lpstr>
      <vt:lpstr>Encode Sans</vt:lpstr>
      <vt:lpstr>Open Sans</vt:lpstr>
      <vt:lpstr>Segoe UI</vt:lpstr>
      <vt:lpstr>Custom</vt:lpstr>
      <vt:lpstr>Presentation for use by  public librarians offering misinformation training for 12–15-year-olds</vt:lpstr>
      <vt:lpstr>Navigating the Truth: Identifying and Avoiding Misinformation, Disinformation, and Malinformation</vt:lpstr>
      <vt:lpstr>Ice-breaker: Truth or Trick?</vt:lpstr>
      <vt:lpstr>Misinformation</vt:lpstr>
      <vt:lpstr>Example: eating sweets cause worms</vt:lpstr>
      <vt:lpstr>Disinformation</vt:lpstr>
      <vt:lpstr>Example: COVID-19 vaccines kill people</vt:lpstr>
      <vt:lpstr>MAlinformation</vt:lpstr>
      <vt:lpstr>Example: SHARING EMBARRASING PHOTOS</vt:lpstr>
      <vt:lpstr>🧠 Easy to remember:</vt:lpstr>
      <vt:lpstr>Fabricated Content</vt:lpstr>
      <vt:lpstr>Manipulated Content</vt:lpstr>
      <vt:lpstr>Imposter Content</vt:lpstr>
      <vt:lpstr>Misleading Content</vt:lpstr>
      <vt:lpstr>False Context</vt:lpstr>
      <vt:lpstr>FALSE CONNECTIONS - CLICKBait</vt:lpstr>
      <vt:lpstr>Satire and Parody</vt:lpstr>
      <vt:lpstr>Sponsored Content</vt:lpstr>
      <vt:lpstr>PROPAGANDA</vt:lpstr>
      <vt:lpstr>AI-POWERED MISINFORMATION</vt:lpstr>
      <vt:lpstr>DEEP FAKE</vt:lpstr>
      <vt:lpstr>HOW misinformation spreads</vt:lpstr>
      <vt:lpstr>Tips to avoid misinformation</vt:lpstr>
      <vt:lpstr>PRACTICAL ACTIVITY 1: Can You Trust It?</vt:lpstr>
      <vt:lpstr>Questions to DISCUSS</vt:lpstr>
      <vt:lpstr>PRACTICAL ACTIVITY 2: Spot the Fake IMAGE</vt:lpstr>
      <vt:lpstr>Tips to spot fake images</vt:lpstr>
      <vt:lpstr>Real vs AI-Generated Photo Challenge</vt:lpstr>
      <vt:lpstr>Real vs AI-Generated Photo Challenge</vt:lpstr>
      <vt:lpstr>Real vs AI-Generated Photo Challenge</vt:lpstr>
      <vt:lpstr>Real vs AI-Generated Photo Challenge</vt:lpstr>
      <vt:lpstr>Real vs AI-Generated Photo Challenge</vt:lpstr>
      <vt:lpstr>Continue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Ugne Lipeikaite</dc:creator>
  <cp:lastModifiedBy>Ugne Lipeikaite</cp:lastModifiedBy>
  <cp:revision>25</cp:revision>
  <dcterms:created xsi:type="dcterms:W3CDTF">2025-04-09T16:44:01Z</dcterms:created>
  <dcterms:modified xsi:type="dcterms:W3CDTF">2025-06-05T16:17:03Z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